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597" r:id="rId2"/>
    <p:sldId id="592" r:id="rId3"/>
    <p:sldId id="346" r:id="rId4"/>
    <p:sldId id="595" r:id="rId5"/>
    <p:sldId id="619" r:id="rId6"/>
    <p:sldId id="614" r:id="rId7"/>
    <p:sldId id="615" r:id="rId8"/>
    <p:sldId id="417" r:id="rId9"/>
    <p:sldId id="617" r:id="rId10"/>
    <p:sldId id="500" r:id="rId11"/>
    <p:sldId id="590" r:id="rId12"/>
    <p:sldId id="527" r:id="rId13"/>
    <p:sldId id="574" r:id="rId14"/>
    <p:sldId id="257" r:id="rId15"/>
    <p:sldId id="259" r:id="rId16"/>
    <p:sldId id="347" r:id="rId17"/>
    <p:sldId id="340" r:id="rId18"/>
    <p:sldId id="588" r:id="rId19"/>
    <p:sldId id="261" r:id="rId20"/>
    <p:sldId id="557" r:id="rId21"/>
    <p:sldId id="594" r:id="rId22"/>
    <p:sldId id="593" r:id="rId23"/>
    <p:sldId id="596" r:id="rId24"/>
    <p:sldId id="598" r:id="rId25"/>
    <p:sldId id="600" r:id="rId26"/>
    <p:sldId id="599" r:id="rId27"/>
    <p:sldId id="618" r:id="rId28"/>
    <p:sldId id="616" r:id="rId29"/>
    <p:sldId id="601" r:id="rId30"/>
    <p:sldId id="602" r:id="rId31"/>
    <p:sldId id="603" r:id="rId32"/>
    <p:sldId id="604" r:id="rId33"/>
    <p:sldId id="605" r:id="rId34"/>
    <p:sldId id="606" r:id="rId35"/>
    <p:sldId id="610" r:id="rId36"/>
    <p:sldId id="607" r:id="rId37"/>
    <p:sldId id="608" r:id="rId38"/>
    <p:sldId id="613" r:id="rId39"/>
    <p:sldId id="609" r:id="rId40"/>
  </p:sldIdLst>
  <p:sldSz cx="9144000" cy="6858000" type="screen4x3"/>
  <p:notesSz cx="6640513" cy="9904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80"/>
    <a:srgbClr val="000066"/>
    <a:srgbClr val="FF6600"/>
    <a:srgbClr val="E6AF00"/>
    <a:srgbClr val="FCFEE6"/>
    <a:srgbClr val="CACAF2"/>
    <a:srgbClr val="B8B8EE"/>
    <a:srgbClr val="DEE8E4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315" autoAdjust="0"/>
    <p:restoredTop sz="94575" autoAdjust="0"/>
  </p:normalViewPr>
  <p:slideViewPr>
    <p:cSldViewPr>
      <p:cViewPr>
        <p:scale>
          <a:sx n="90" d="100"/>
          <a:sy n="90" d="100"/>
        </p:scale>
        <p:origin x="-888" y="-42"/>
      </p:cViewPr>
      <p:guideLst>
        <p:guide orient="horz" pos="720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"/>
      <c:rotY val="20"/>
      <c:depthPercent val="100"/>
      <c:rAngAx val="1"/>
    </c:view3D>
    <c:floor>
      <c:thickness val="0"/>
      <c:spPr>
        <a:solidFill>
          <a:schemeClr val="bg1">
            <a:lumMod val="85000"/>
            <a:alpha val="49000"/>
          </a:schemeClr>
        </a:solidFill>
        <a:ln>
          <a:solidFill>
            <a:schemeClr val="tx1"/>
          </a:solidFill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rgbClr val="B8B8EE"/>
            </a:solidFill>
            <a:ln>
              <a:solidFill>
                <a:srgbClr val="000000">
                  <a:lumMod val="65000"/>
                  <a:lumOff val="35000"/>
                </a:srgb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ACAF2"/>
              </a:solidFill>
              <a:ln>
                <a:solidFill>
                  <a:srgbClr val="000000">
                    <a:lumMod val="65000"/>
                    <a:lumOff val="35000"/>
                  </a:srgbClr>
                </a:solidFill>
              </a:ln>
            </c:spPr>
          </c:dPt>
          <c:cat>
            <c:numRef>
              <c:f>Blad1!$A$2:$A$13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Blad1!$B$2:$B$13</c:f>
              <c:numCache>
                <c:formatCode>General</c:formatCode>
                <c:ptCount val="12"/>
                <c:pt idx="0">
                  <c:v>24</c:v>
                </c:pt>
                <c:pt idx="1">
                  <c:v>51</c:v>
                </c:pt>
                <c:pt idx="2">
                  <c:v>64</c:v>
                </c:pt>
                <c:pt idx="3">
                  <c:v>50</c:v>
                </c:pt>
                <c:pt idx="4">
                  <c:v>39</c:v>
                </c:pt>
                <c:pt idx="5">
                  <c:v>15</c:v>
                </c:pt>
                <c:pt idx="6">
                  <c:v>25</c:v>
                </c:pt>
                <c:pt idx="7">
                  <c:v>35</c:v>
                </c:pt>
                <c:pt idx="8">
                  <c:v>38</c:v>
                </c:pt>
                <c:pt idx="9">
                  <c:v>40</c:v>
                </c:pt>
                <c:pt idx="10">
                  <c:v>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7974144"/>
        <c:axId val="207700736"/>
        <c:axId val="0"/>
      </c:bar3DChart>
      <c:catAx>
        <c:axId val="22797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 b="1" i="0" baseline="0">
                <a:latin typeface="Arial" pitchFamily="34" charset="0"/>
              </a:defRPr>
            </a:pPr>
            <a:endParaRPr lang="nl-NL"/>
          </a:p>
        </c:txPr>
        <c:crossAx val="207700736"/>
        <c:crosses val="autoZero"/>
        <c:auto val="1"/>
        <c:lblAlgn val="ctr"/>
        <c:lblOffset val="100"/>
        <c:noMultiLvlLbl val="0"/>
      </c:catAx>
      <c:valAx>
        <c:axId val="2077007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27974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4488" cy="458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97300" y="0"/>
            <a:ext cx="2809875" cy="458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884488" cy="458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97300" y="9442450"/>
            <a:ext cx="2809875" cy="458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3C53B9C9-E43F-4BBF-8F62-A7167043970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751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9628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42875"/>
            <a:ext cx="1267976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000" b="0" dirty="0" smtClean="0"/>
              <a:t>20180605</a:t>
            </a:r>
            <a:r>
              <a:rPr lang="en-US" sz="1000" b="0" baseline="0" dirty="0" smtClean="0"/>
              <a:t>   </a:t>
            </a:r>
            <a:fld id="{97AC3791-9D74-4497-80B8-FD1E74D86BDC}" type="slidenum">
              <a:rPr lang="en-US" sz="1000" b="0" smtClean="0"/>
              <a:pPr eaLnBrk="0" hangingPunct="0">
                <a:defRPr/>
              </a:pPr>
              <a:t>‹nr.›</a:t>
            </a:fld>
            <a:r>
              <a:rPr lang="en-US" sz="1000" b="0" dirty="0" smtClean="0"/>
              <a:t>/</a:t>
            </a:r>
            <a:r>
              <a:rPr lang="en-US" sz="1000" b="0" dirty="0" smtClean="0"/>
              <a:t>39</a:t>
            </a:r>
            <a:endParaRPr lang="en-US" sz="1000" b="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7020000" y="144463"/>
            <a:ext cx="1779333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000" b="0" dirty="0" smtClean="0"/>
              <a:t>DURE GENEESMIDDELEN</a:t>
            </a:r>
            <a:endParaRPr lang="en-US" sz="1000" b="0" dirty="0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 flipV="1">
            <a:off x="0" y="381000"/>
            <a:ext cx="9144000" cy="76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endParaRPr lang="en-US" dirty="0"/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8064000" y="6408000"/>
            <a:ext cx="990600" cy="288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 sz="1000" b="0" dirty="0"/>
              <a:t>JHGJ/gh</a:t>
            </a:r>
          </a:p>
        </p:txBody>
      </p:sp>
      <p:pic>
        <p:nvPicPr>
          <p:cNvPr id="9224" name="Picture 1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9388" y="6427788"/>
            <a:ext cx="151288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13"/>
          <p:cNvSpPr txBox="1">
            <a:spLocks noChangeArrowheads="1"/>
          </p:cNvSpPr>
          <p:nvPr userDrawn="1"/>
        </p:nvSpPr>
        <p:spPr bwMode="auto">
          <a:xfrm>
            <a:off x="6660000" y="6588000"/>
            <a:ext cx="2394840" cy="2462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 sz="1000" b="0" dirty="0" smtClean="0"/>
              <a:t>© Copyright</a:t>
            </a:r>
            <a:r>
              <a:rPr lang="en-US" sz="1000" b="0" baseline="0" dirty="0" smtClean="0"/>
              <a:t> Prof.Dr. J.H.G.Jonkman</a:t>
            </a:r>
            <a:endParaRPr lang="en-US" sz="10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istica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5" y="4797153"/>
            <a:ext cx="1296144" cy="112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461761"/>
            <a:ext cx="9144000" cy="6137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buClrTx/>
              <a:buFontTx/>
              <a:buNone/>
            </a:pPr>
            <a:endParaRPr lang="en-US" sz="3600" b="1" dirty="0">
              <a:solidFill>
                <a:srgbClr val="000099"/>
              </a:solidFill>
            </a:endParaRPr>
          </a:p>
          <a:p>
            <a:pPr algn="ctr">
              <a:buClrTx/>
              <a:buFontTx/>
              <a:buNone/>
            </a:pPr>
            <a:r>
              <a:rPr lang="en-US" sz="3600" b="1" dirty="0" smtClean="0">
                <a:solidFill>
                  <a:srgbClr val="000099"/>
                </a:solidFill>
              </a:rPr>
              <a:t>(DURE) GENEESMIDDELEN:</a:t>
            </a:r>
            <a:br>
              <a:rPr lang="en-US" sz="3600" b="1" dirty="0" smtClean="0">
                <a:solidFill>
                  <a:srgbClr val="000099"/>
                </a:solidFill>
              </a:rPr>
            </a:br>
            <a:r>
              <a:rPr lang="en-US" sz="3600" b="1" dirty="0" smtClean="0">
                <a:solidFill>
                  <a:srgbClr val="000099"/>
                </a:solidFill>
              </a:rPr>
              <a:t>TE DUUR?</a:t>
            </a:r>
          </a:p>
          <a:p>
            <a:pPr algn="ctr">
              <a:buClrTx/>
              <a:buFontTx/>
              <a:buNone/>
            </a:pPr>
            <a:endParaRPr lang="en-US" sz="4000" dirty="0">
              <a:solidFill>
                <a:srgbClr val="000099"/>
              </a:solidFill>
            </a:endParaRPr>
          </a:p>
          <a:p>
            <a:pPr algn="ctr">
              <a:lnSpc>
                <a:spcPct val="130000"/>
              </a:lnSpc>
            </a:pPr>
            <a:endParaRPr lang="en-GB" dirty="0" smtClean="0"/>
          </a:p>
          <a:p>
            <a:pPr algn="ctr">
              <a:lnSpc>
                <a:spcPct val="130000"/>
              </a:lnSpc>
            </a:pPr>
            <a:r>
              <a:rPr lang="en-GB" dirty="0" smtClean="0">
                <a:solidFill>
                  <a:srgbClr val="000099"/>
                </a:solidFill>
              </a:rPr>
              <a:t>Prof</a:t>
            </a:r>
            <a:r>
              <a:rPr lang="en-GB" dirty="0">
                <a:solidFill>
                  <a:srgbClr val="000099"/>
                </a:solidFill>
              </a:rPr>
              <a:t>. JanHasker G. Jonkman, </a:t>
            </a:r>
          </a:p>
          <a:p>
            <a:pPr algn="ctr">
              <a:lnSpc>
                <a:spcPct val="130000"/>
              </a:lnSpc>
            </a:pPr>
            <a:r>
              <a:rPr lang="en-GB" sz="2000" dirty="0">
                <a:solidFill>
                  <a:srgbClr val="000099"/>
                </a:solidFill>
              </a:rPr>
              <a:t>Ph.D., F.C.P</a:t>
            </a:r>
            <a:r>
              <a:rPr lang="en-GB" sz="2000" dirty="0" smtClean="0">
                <a:solidFill>
                  <a:srgbClr val="000099"/>
                </a:solidFill>
              </a:rPr>
              <a:t>. (NL; UK; USA), </a:t>
            </a:r>
            <a:r>
              <a:rPr lang="en-GB" sz="2000" dirty="0">
                <a:solidFill>
                  <a:srgbClr val="000099"/>
                </a:solidFill>
              </a:rPr>
              <a:t>F.R.Q.A., R.Ph.,</a:t>
            </a:r>
          </a:p>
          <a:p>
            <a:pPr algn="ctr">
              <a:lnSpc>
                <a:spcPct val="130000"/>
              </a:lnSpc>
            </a:pPr>
            <a:r>
              <a:rPr lang="en-GB" sz="2000" dirty="0">
                <a:solidFill>
                  <a:srgbClr val="000099"/>
                </a:solidFill>
              </a:rPr>
              <a:t>Clinical Pharmacologist</a:t>
            </a:r>
          </a:p>
          <a:p>
            <a:pPr algn="ctr"/>
            <a:endParaRPr lang="en-US" sz="2000" dirty="0" smtClean="0">
              <a:solidFill>
                <a:srgbClr val="000099"/>
              </a:solidFill>
            </a:endParaRPr>
          </a:p>
          <a:p>
            <a:pPr algn="ctr">
              <a:buClrTx/>
              <a:buFontTx/>
              <a:buNone/>
            </a:pPr>
            <a:endParaRPr lang="en-US" sz="2400" dirty="0">
              <a:solidFill>
                <a:srgbClr val="000099"/>
              </a:solidFill>
            </a:endParaRPr>
          </a:p>
          <a:p>
            <a:pPr algn="ctr">
              <a:buClrTx/>
              <a:buFontTx/>
              <a:buNone/>
            </a:pPr>
            <a:endParaRPr lang="en-US" b="1" dirty="0" smtClean="0">
              <a:solidFill>
                <a:srgbClr val="000099"/>
              </a:solidFill>
            </a:endParaRPr>
          </a:p>
          <a:p>
            <a:pPr algn="ctr">
              <a:buClrTx/>
              <a:buFontTx/>
              <a:buNone/>
            </a:pPr>
            <a:r>
              <a:rPr lang="en-US" sz="2400" b="1" dirty="0" smtClean="0">
                <a:solidFill>
                  <a:srgbClr val="000099"/>
                </a:solidFill>
              </a:rPr>
              <a:t>Rotary Club Assen, 29 </a:t>
            </a:r>
            <a:r>
              <a:rPr lang="nl-NL" sz="2400" b="1" dirty="0" smtClean="0">
                <a:solidFill>
                  <a:srgbClr val="000099"/>
                </a:solidFill>
              </a:rPr>
              <a:t>maart</a:t>
            </a:r>
            <a:r>
              <a:rPr lang="en-US" sz="2400" b="1" dirty="0" smtClean="0">
                <a:solidFill>
                  <a:srgbClr val="000099"/>
                </a:solidFill>
              </a:rPr>
              <a:t> 2018, 07 juni 2018</a:t>
            </a:r>
          </a:p>
          <a:p>
            <a:pPr algn="ctr">
              <a:buClrTx/>
              <a:buFontTx/>
              <a:buNone/>
            </a:pPr>
            <a:endParaRPr lang="en-US" sz="2400" b="1" dirty="0">
              <a:solidFill>
                <a:srgbClr val="FF3300"/>
              </a:solidFill>
            </a:endParaRPr>
          </a:p>
        </p:txBody>
      </p:sp>
      <p:cxnSp>
        <p:nvCxnSpPr>
          <p:cNvPr id="6" name="Rechte verbindingslijn 5"/>
          <p:cNvCxnSpPr/>
          <p:nvPr/>
        </p:nvCxnSpPr>
        <p:spPr bwMode="auto">
          <a:xfrm>
            <a:off x="4068000" y="5976000"/>
            <a:ext cx="2052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537248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 b="1" dirty="0" smtClean="0"/>
              <a:t>			         		   </a:t>
            </a:r>
            <a:r>
              <a:rPr lang="en-US" sz="1600" b="1" dirty="0" smtClean="0"/>
              <a:t>R&amp;D spend</a:t>
            </a:r>
            <a:r>
              <a:rPr lang="en-US" sz="1800" b="1" dirty="0" smtClean="0"/>
              <a:t>	            </a:t>
            </a:r>
            <a:r>
              <a:rPr lang="en-US" sz="1600" b="1" dirty="0" smtClean="0"/>
              <a:t>R&amp;D as </a:t>
            </a:r>
            <a:endParaRPr lang="en-US" sz="1800" b="1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sz="1600" b="1" u="sng" dirty="0" smtClean="0"/>
              <a:t>Rank</a:t>
            </a:r>
            <a:r>
              <a:rPr lang="en-US" sz="1600" b="1" dirty="0" smtClean="0"/>
              <a:t>		</a:t>
            </a:r>
            <a:r>
              <a:rPr lang="en-US" sz="1600" b="1" u="sng" dirty="0" smtClean="0"/>
              <a:t>Company</a:t>
            </a:r>
            <a:r>
              <a:rPr lang="en-US" sz="1800" b="1" dirty="0" smtClean="0"/>
              <a:t>	  </a:t>
            </a:r>
            <a:r>
              <a:rPr lang="en-US" sz="1600" b="1" dirty="0" smtClean="0"/>
              <a:t>(</a:t>
            </a:r>
            <a:r>
              <a:rPr lang="en-US" sz="1600" b="1" u="sng" dirty="0" smtClean="0"/>
              <a:t>US $ billion</a:t>
            </a:r>
            <a:r>
              <a:rPr lang="en-US" sz="1600" b="1" dirty="0" smtClean="0"/>
              <a:t>)	          </a:t>
            </a:r>
            <a:r>
              <a:rPr lang="en-US" sz="1600" b="1" u="sng" dirty="0" smtClean="0"/>
              <a:t>% of sales</a:t>
            </a:r>
            <a:endParaRPr lang="en-US" sz="1800" b="1" dirty="0" smtClean="0"/>
          </a:p>
          <a:p>
            <a:pPr>
              <a:spcBef>
                <a:spcPct val="0"/>
              </a:spcBef>
              <a:buFontTx/>
              <a:buNone/>
            </a:pPr>
            <a:endParaRPr lang="en-US" sz="16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sz="1600" dirty="0" smtClean="0"/>
              <a:t>   1.</a:t>
            </a:r>
            <a:r>
              <a:rPr lang="en-US" sz="1600" dirty="0"/>
              <a:t>			Novartis		          </a:t>
            </a:r>
            <a:r>
              <a:rPr lang="en-US" sz="1600" dirty="0" smtClean="0"/>
              <a:t>8.5	</a:t>
            </a:r>
            <a:r>
              <a:rPr lang="en-US" sz="1600" dirty="0"/>
              <a:t>		</a:t>
            </a:r>
            <a:r>
              <a:rPr lang="en-US" sz="1600" dirty="0" smtClean="0"/>
              <a:t>21.3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 dirty="0"/>
              <a:t> </a:t>
            </a:r>
            <a:r>
              <a:rPr lang="en-US" sz="1600" dirty="0" smtClean="0"/>
              <a:t>  2.</a:t>
            </a:r>
            <a:r>
              <a:rPr lang="en-US" sz="1600" dirty="0"/>
              <a:t>			Roche		          </a:t>
            </a:r>
            <a:r>
              <a:rPr lang="en-US" sz="1600" dirty="0" smtClean="0"/>
              <a:t>8.5</a:t>
            </a:r>
            <a:r>
              <a:rPr lang="en-US" sz="1600" dirty="0"/>
              <a:t>			</a:t>
            </a:r>
            <a:r>
              <a:rPr lang="en-US" sz="1600" dirty="0" smtClean="0"/>
              <a:t>22.0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 dirty="0"/>
              <a:t> </a:t>
            </a:r>
            <a:r>
              <a:rPr lang="en-US" sz="1600" dirty="0" smtClean="0"/>
              <a:t>  3.			Pfizer		          7.7			17.9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 dirty="0" smtClean="0"/>
              <a:t>   4.</a:t>
            </a:r>
            <a:r>
              <a:rPr lang="en-US" sz="1600" dirty="0"/>
              <a:t>			Johnson &amp; Johnson	          </a:t>
            </a:r>
            <a:r>
              <a:rPr lang="en-US" sz="1600" dirty="0" smtClean="0"/>
              <a:t>6.8</a:t>
            </a:r>
            <a:r>
              <a:rPr lang="en-US" sz="1600" dirty="0"/>
              <a:t>			</a:t>
            </a:r>
            <a:r>
              <a:rPr lang="en-US" sz="1600" dirty="0" smtClean="0"/>
              <a:t>22.7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 dirty="0"/>
              <a:t> </a:t>
            </a:r>
            <a:r>
              <a:rPr lang="en-US" sz="1600" dirty="0" smtClean="0"/>
              <a:t>  5.			Merck &amp; Co	          6.6 			18.6</a:t>
            </a:r>
          </a:p>
          <a:p>
            <a:pPr>
              <a:spcBef>
                <a:spcPct val="0"/>
              </a:spcBef>
              <a:buNone/>
            </a:pPr>
            <a:r>
              <a:rPr lang="en-US" sz="1600" dirty="0" smtClean="0"/>
              <a:t>   6.			Sanofi	          	          5.6			16.0</a:t>
            </a:r>
          </a:p>
          <a:p>
            <a:pPr>
              <a:spcBef>
                <a:spcPct val="0"/>
              </a:spcBef>
              <a:buNone/>
            </a:pPr>
            <a:r>
              <a:rPr lang="en-US" sz="1600" dirty="0" smtClean="0"/>
              <a:t>   7.</a:t>
            </a:r>
            <a:r>
              <a:rPr lang="en-US" sz="1600" dirty="0"/>
              <a:t>			AstraZeneca	          5.6			</a:t>
            </a:r>
            <a:r>
              <a:rPr lang="en-US" sz="1600" dirty="0" smtClean="0"/>
              <a:t>24.0</a:t>
            </a:r>
            <a:endParaRPr lang="en-US" sz="1600" dirty="0"/>
          </a:p>
          <a:p>
            <a:pPr>
              <a:spcBef>
                <a:spcPct val="0"/>
              </a:spcBef>
              <a:buNone/>
            </a:pPr>
            <a:r>
              <a:rPr lang="en-US" sz="1600" dirty="0" smtClean="0"/>
              <a:t>   8. </a:t>
            </a:r>
            <a:r>
              <a:rPr lang="en-US" sz="1600" dirty="0"/>
              <a:t>		GlaxoSmithKline	          </a:t>
            </a:r>
            <a:r>
              <a:rPr lang="en-US" sz="1600" dirty="0" smtClean="0"/>
              <a:t>4.7</a:t>
            </a:r>
            <a:r>
              <a:rPr lang="en-US" sz="1600" dirty="0"/>
              <a:t>			</a:t>
            </a:r>
            <a:r>
              <a:rPr lang="en-US" sz="1600" dirty="0" smtClean="0"/>
              <a:t>17.3</a:t>
            </a:r>
            <a:endParaRPr lang="en-US" sz="1600" dirty="0"/>
          </a:p>
          <a:p>
            <a:pPr>
              <a:spcBef>
                <a:spcPct val="0"/>
              </a:spcBef>
              <a:buNone/>
            </a:pPr>
            <a:r>
              <a:rPr lang="en-US" sz="1600" dirty="0" smtClean="0"/>
              <a:t>   9.			Eli Lilly &amp; Co.	          4.5			24.5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 dirty="0" smtClean="0"/>
              <a:t> 10.			Amgen		          3.9			18.7</a:t>
            </a:r>
          </a:p>
          <a:p>
            <a:pPr>
              <a:spcBef>
                <a:spcPct val="0"/>
              </a:spcBef>
              <a:buFontTx/>
              <a:buAutoNum type="arabicPeriod" startAt="10"/>
            </a:pPr>
            <a:endParaRPr lang="en-US" sz="1600" dirty="0" smtClean="0"/>
          </a:p>
          <a:p>
            <a:pPr>
              <a:spcBef>
                <a:spcPct val="0"/>
              </a:spcBef>
              <a:buNone/>
            </a:pPr>
            <a:r>
              <a:rPr lang="en-US" sz="1600" i="1" dirty="0" smtClean="0"/>
              <a:t>NB</a:t>
            </a:r>
            <a:r>
              <a:rPr lang="en-US" sz="1600" dirty="0" smtClean="0"/>
              <a:t>: 1 billion US $ = 1.000.000.000 US $</a:t>
            </a:r>
            <a:endParaRPr lang="en-US" sz="1600" i="1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574675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/>
            </a:r>
            <a:br>
              <a:rPr lang="en-US" sz="2800" b="1" dirty="0" smtClean="0">
                <a:solidFill>
                  <a:srgbClr val="000099"/>
                </a:solidFill>
              </a:rPr>
            </a:br>
            <a:r>
              <a:rPr lang="en-US" sz="2800" b="1" dirty="0" smtClean="0">
                <a:solidFill>
                  <a:srgbClr val="000099"/>
                </a:solidFill>
              </a:rPr>
              <a:t>COSTS OF PHARMA R&amp;D (2015) </a:t>
            </a:r>
            <a:r>
              <a:rPr lang="en-US" sz="3200" b="1" dirty="0" smtClean="0">
                <a:solidFill>
                  <a:srgbClr val="006633"/>
                </a:solidFill>
              </a:rPr>
              <a:t/>
            </a:r>
            <a:br>
              <a:rPr lang="en-US" sz="3200" b="1" dirty="0" smtClean="0">
                <a:solidFill>
                  <a:srgbClr val="006633"/>
                </a:solidFill>
              </a:rPr>
            </a:br>
            <a:endParaRPr lang="en-US" sz="3200" b="1" dirty="0" smtClean="0">
              <a:solidFill>
                <a:srgbClr val="006633"/>
              </a:solidFill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6019800"/>
            <a:ext cx="625827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93600" rIns="9360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0" i="1" dirty="0"/>
              <a:t>(Source: </a:t>
            </a:r>
            <a:r>
              <a:rPr lang="en-US" sz="1200" b="0" i="1" dirty="0" smtClean="0">
                <a:hlinkClick r:id="rId2"/>
              </a:rPr>
              <a:t>www.statistica.com</a:t>
            </a:r>
            <a:r>
              <a:rPr lang="en-US" sz="1200" b="0" i="1" dirty="0" smtClean="0"/>
              <a:t>, 2017)</a:t>
            </a:r>
            <a:endParaRPr lang="en-US" sz="12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al 2"/>
          <p:cNvSpPr/>
          <p:nvPr/>
        </p:nvSpPr>
        <p:spPr bwMode="auto">
          <a:xfrm>
            <a:off x="2555776" y="2348880"/>
            <a:ext cx="457200" cy="349188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438" y="620688"/>
            <a:ext cx="7024388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859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574675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/>
            </a:r>
            <a:br>
              <a:rPr lang="en-US" sz="2800" b="1" dirty="0" smtClean="0">
                <a:solidFill>
                  <a:srgbClr val="000099"/>
                </a:solidFill>
              </a:rPr>
            </a:br>
            <a:r>
              <a:rPr lang="en-US" sz="2800" b="1" dirty="0" smtClean="0">
                <a:solidFill>
                  <a:srgbClr val="000099"/>
                </a:solidFill>
              </a:rPr>
              <a:t>TOTAL INDUSTRY R&amp;D </a:t>
            </a:r>
            <a:r>
              <a:rPr lang="en-US" sz="2800" b="1" i="1" dirty="0" smtClean="0">
                <a:solidFill>
                  <a:srgbClr val="000099"/>
                </a:solidFill>
              </a:rPr>
              <a:t>vs </a:t>
            </a:r>
            <a:r>
              <a:rPr lang="en-US" sz="2800" b="1" dirty="0" smtClean="0">
                <a:solidFill>
                  <a:srgbClr val="000099"/>
                </a:solidFill>
              </a:rPr>
              <a:t>PHARMA R&amp;D (2)</a:t>
            </a:r>
            <a:r>
              <a:rPr lang="en-US" sz="2800" b="1" i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smtClean="0">
                <a:solidFill>
                  <a:srgbClr val="006633"/>
                </a:solidFill>
              </a:rPr>
              <a:t/>
            </a:r>
            <a:br>
              <a:rPr lang="en-US" sz="3200" b="1" dirty="0" smtClean="0">
                <a:solidFill>
                  <a:srgbClr val="006633"/>
                </a:solidFill>
              </a:rPr>
            </a:br>
            <a:endParaRPr lang="en-US" sz="3200" b="1" dirty="0" smtClean="0">
              <a:solidFill>
                <a:srgbClr val="006633"/>
              </a:solidFill>
            </a:endParaRPr>
          </a:p>
        </p:txBody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4196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Pharma R&amp;D is approximately </a:t>
            </a:r>
            <a:r>
              <a:rPr lang="en-US" sz="2400" dirty="0" smtClean="0">
                <a:solidFill>
                  <a:srgbClr val="FF3300"/>
                </a:solidFill>
              </a:rPr>
              <a:t>10%</a:t>
            </a:r>
            <a:r>
              <a:rPr lang="en-US" sz="2400" dirty="0" smtClean="0"/>
              <a:t> of </a:t>
            </a:r>
            <a:r>
              <a:rPr lang="en-US" sz="2400" b="1" i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total</a:t>
            </a:r>
            <a:r>
              <a:rPr lang="en-US" sz="2400" dirty="0" smtClean="0"/>
              <a:t> industry R&amp;D	</a:t>
            </a:r>
            <a:r>
              <a:rPr lang="en-US" sz="2000" b="1" dirty="0" smtClean="0"/>
              <a:t>		</a:t>
            </a: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574675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NUMBER OF NEW DRUG APPROVALS</a:t>
            </a:r>
            <a:endParaRPr lang="en-US" sz="3200" b="1" dirty="0" smtClean="0">
              <a:solidFill>
                <a:srgbClr val="006633"/>
              </a:solidFill>
            </a:endParaRPr>
          </a:p>
        </p:txBody>
      </p:sp>
      <p:sp>
        <p:nvSpPr>
          <p:cNvPr id="2052" name="Text Box 1038"/>
          <p:cNvSpPr txBox="1">
            <a:spLocks noChangeArrowheads="1"/>
          </p:cNvSpPr>
          <p:nvPr/>
        </p:nvSpPr>
        <p:spPr bwMode="auto">
          <a:xfrm>
            <a:off x="1656048" y="6453336"/>
            <a:ext cx="3124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0" i="1" dirty="0"/>
              <a:t>(Source: </a:t>
            </a:r>
            <a:r>
              <a:rPr lang="en-US" sz="1200" b="0" i="1" dirty="0" smtClean="0"/>
              <a:t>www.ema.europa.eu/..)</a:t>
            </a:r>
            <a:endParaRPr lang="en-US" sz="1200" b="0" i="1" dirty="0"/>
          </a:p>
        </p:txBody>
      </p:sp>
      <p:sp>
        <p:nvSpPr>
          <p:cNvPr id="2053" name="Text Box 1039"/>
          <p:cNvSpPr txBox="1">
            <a:spLocks noChangeArrowheads="1"/>
          </p:cNvSpPr>
          <p:nvPr/>
        </p:nvSpPr>
        <p:spPr bwMode="auto">
          <a:xfrm>
            <a:off x="684000" y="900000"/>
            <a:ext cx="4876800" cy="10618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800" b="0" dirty="0" smtClean="0"/>
          </a:p>
          <a:p>
            <a:pPr eaLnBrk="0" hangingPunct="0">
              <a:spcBef>
                <a:spcPct val="50000"/>
              </a:spcBef>
            </a:pPr>
            <a:r>
              <a:rPr lang="en-US" sz="1800" b="0" dirty="0" smtClean="0"/>
              <a:t>New </a:t>
            </a:r>
            <a:r>
              <a:rPr lang="en-US" sz="1800" b="0" dirty="0"/>
              <a:t>Molecular </a:t>
            </a:r>
            <a:r>
              <a:rPr lang="en-US" sz="1800" b="0" dirty="0" smtClean="0"/>
              <a:t>Entities Approved in EU 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b="0" dirty="0"/>
          </a:p>
        </p:txBody>
      </p:sp>
      <p:graphicFrame>
        <p:nvGraphicFramePr>
          <p:cNvPr id="7" name="Grafiek 6"/>
          <p:cNvGraphicFramePr/>
          <p:nvPr>
            <p:extLst>
              <p:ext uri="{D42A27DB-BD31-4B8C-83A1-F6EECF244321}">
                <p14:modId xmlns:p14="http://schemas.microsoft.com/office/powerpoint/2010/main" val="649842247"/>
              </p:ext>
            </p:extLst>
          </p:nvPr>
        </p:nvGraphicFramePr>
        <p:xfrm>
          <a:off x="766800" y="1537200"/>
          <a:ext cx="7896154" cy="4747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1144216" y="4169023"/>
            <a:ext cx="43204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24</a:t>
            </a:r>
            <a:endParaRPr lang="en-US" sz="1300" dirty="0"/>
          </a:p>
        </p:txBody>
      </p:sp>
      <p:sp>
        <p:nvSpPr>
          <p:cNvPr id="9" name="Tekstvak 8"/>
          <p:cNvSpPr txBox="1"/>
          <p:nvPr/>
        </p:nvSpPr>
        <p:spPr>
          <a:xfrm>
            <a:off x="2980216" y="2657023"/>
            <a:ext cx="43204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50</a:t>
            </a:r>
            <a:endParaRPr lang="en-US" sz="1300" dirty="0"/>
          </a:p>
        </p:txBody>
      </p:sp>
      <p:sp>
        <p:nvSpPr>
          <p:cNvPr id="10" name="Tekstvak 9"/>
          <p:cNvSpPr txBox="1"/>
          <p:nvPr/>
        </p:nvSpPr>
        <p:spPr>
          <a:xfrm>
            <a:off x="3592216" y="3305023"/>
            <a:ext cx="43204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39</a:t>
            </a:r>
            <a:endParaRPr lang="en-US" sz="1300" dirty="0"/>
          </a:p>
        </p:txBody>
      </p:sp>
      <p:sp>
        <p:nvSpPr>
          <p:cNvPr id="11" name="Tekstvak 10"/>
          <p:cNvSpPr txBox="1"/>
          <p:nvPr/>
        </p:nvSpPr>
        <p:spPr>
          <a:xfrm>
            <a:off x="4168216" y="4709023"/>
            <a:ext cx="43204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15</a:t>
            </a:r>
            <a:endParaRPr lang="en-US" sz="1300" dirty="0"/>
          </a:p>
        </p:txBody>
      </p:sp>
      <p:sp>
        <p:nvSpPr>
          <p:cNvPr id="12" name="Tekstvak 11"/>
          <p:cNvSpPr txBox="1"/>
          <p:nvPr/>
        </p:nvSpPr>
        <p:spPr>
          <a:xfrm>
            <a:off x="4780248" y="4115023"/>
            <a:ext cx="43204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25</a:t>
            </a:r>
            <a:endParaRPr lang="en-US" sz="1300" dirty="0"/>
          </a:p>
        </p:txBody>
      </p:sp>
      <p:sp>
        <p:nvSpPr>
          <p:cNvPr id="13" name="Tekstvak 12"/>
          <p:cNvSpPr txBox="1"/>
          <p:nvPr/>
        </p:nvSpPr>
        <p:spPr>
          <a:xfrm>
            <a:off x="5392216" y="3539023"/>
            <a:ext cx="43204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35</a:t>
            </a:r>
            <a:endParaRPr lang="en-US" sz="1300" dirty="0"/>
          </a:p>
        </p:txBody>
      </p:sp>
      <p:sp>
        <p:nvSpPr>
          <p:cNvPr id="17" name="Tekstvak 16"/>
          <p:cNvSpPr txBox="1"/>
          <p:nvPr/>
        </p:nvSpPr>
        <p:spPr>
          <a:xfrm>
            <a:off x="1756216" y="2603023"/>
            <a:ext cx="43204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51</a:t>
            </a:r>
            <a:endParaRPr lang="en-US" sz="1300" dirty="0"/>
          </a:p>
        </p:txBody>
      </p:sp>
      <p:sp>
        <p:nvSpPr>
          <p:cNvPr id="18" name="Tekstvak 17"/>
          <p:cNvSpPr txBox="1"/>
          <p:nvPr/>
        </p:nvSpPr>
        <p:spPr>
          <a:xfrm>
            <a:off x="2345916" y="1847023"/>
            <a:ext cx="43204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64</a:t>
            </a:r>
            <a:endParaRPr lang="en-US" sz="1300" dirty="0"/>
          </a:p>
        </p:txBody>
      </p:sp>
      <p:sp>
        <p:nvSpPr>
          <p:cNvPr id="20" name="Tekstvak 19"/>
          <p:cNvSpPr txBox="1"/>
          <p:nvPr/>
        </p:nvSpPr>
        <p:spPr>
          <a:xfrm>
            <a:off x="6004384" y="3359023"/>
            <a:ext cx="43204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38</a:t>
            </a:r>
            <a:endParaRPr lang="en-US" sz="1300" dirty="0"/>
          </a:p>
        </p:txBody>
      </p:sp>
      <p:sp>
        <p:nvSpPr>
          <p:cNvPr id="21" name="Tekstvak 20"/>
          <p:cNvSpPr txBox="1"/>
          <p:nvPr/>
        </p:nvSpPr>
        <p:spPr>
          <a:xfrm>
            <a:off x="6652216" y="3251023"/>
            <a:ext cx="43204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40</a:t>
            </a:r>
            <a:endParaRPr lang="en-US" sz="1300" dirty="0"/>
          </a:p>
        </p:txBody>
      </p:sp>
      <p:sp>
        <p:nvSpPr>
          <p:cNvPr id="22" name="Tekstvak 21"/>
          <p:cNvSpPr txBox="1"/>
          <p:nvPr/>
        </p:nvSpPr>
        <p:spPr>
          <a:xfrm>
            <a:off x="7264216" y="3305023"/>
            <a:ext cx="43204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39</a:t>
            </a:r>
            <a:endParaRPr lang="en-US" sz="1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39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358775"/>
            <a:ext cx="77724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DEVELOPMENT OF A NEW DRUG</a:t>
            </a: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 Synthesis of the molecule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 Studies in animals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 Studies in healthy volunteers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 Studies in patients</a:t>
            </a:r>
          </a:p>
          <a:p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358775"/>
            <a:ext cx="77724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NEW DRUG: TIME OF DEVELOPMENT</a:t>
            </a:r>
          </a:p>
        </p:txBody>
      </p:sp>
      <p:sp>
        <p:nvSpPr>
          <p:cNvPr id="47107" name="Rectangle 1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Studies in animals	:	2   -   4 years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Studies in humans	:	4   -   5 years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Registration procedure	:	2   -   3 years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Clr>
                <a:srgbClr val="FF3300"/>
              </a:buClr>
              <a:buFontTx/>
              <a:buNone/>
            </a:pPr>
            <a:r>
              <a:rPr lang="en-US" sz="2400" dirty="0" smtClean="0"/>
              <a:t>	TOTAL			:	8   - 12 years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/>
              <a:t>  	(average			:	       10 years)</a:t>
            </a:r>
          </a:p>
          <a:p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1031" descr="MEDTE"/>
          <p:cNvPicPr>
            <a:picLocks noChangeAspect="1" noChangeArrowheads="1"/>
          </p:cNvPicPr>
          <p:nvPr/>
        </p:nvPicPr>
        <p:blipFill>
          <a:blip r:embed="rId2" cstate="print"/>
          <a:srcRect l="1762" t="1599" r="882" b="17387"/>
          <a:stretch>
            <a:fillRect/>
          </a:stretch>
        </p:blipFill>
        <p:spPr bwMode="auto">
          <a:xfrm>
            <a:off x="381000" y="1676400"/>
            <a:ext cx="8308975" cy="3813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026"/>
          <p:cNvSpPr txBox="1">
            <a:spLocks noChangeArrowheads="1"/>
          </p:cNvSpPr>
          <p:nvPr/>
        </p:nvSpPr>
        <p:spPr bwMode="auto">
          <a:xfrm>
            <a:off x="1905000" y="1320800"/>
            <a:ext cx="551497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 dirty="0">
                <a:solidFill>
                  <a:srgbClr val="000099"/>
                </a:solidFill>
              </a:rPr>
              <a:t>100,000 molecules in laboratories</a:t>
            </a:r>
            <a:endParaRPr lang="en-US" b="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48131" name="AutoShape 1027"/>
          <p:cNvSpPr>
            <a:spLocks noChangeArrowheads="1"/>
          </p:cNvSpPr>
          <p:nvPr/>
        </p:nvSpPr>
        <p:spPr bwMode="auto">
          <a:xfrm rot="-2159208">
            <a:off x="1447800" y="1981200"/>
            <a:ext cx="609600" cy="914400"/>
          </a:xfrm>
          <a:prstGeom prst="curvedRightArrow">
            <a:avLst>
              <a:gd name="adj1" fmla="val 30000"/>
              <a:gd name="adj2" fmla="val 60000"/>
              <a:gd name="adj3" fmla="val 33333"/>
            </a:avLst>
          </a:prstGeom>
          <a:solidFill>
            <a:srgbClr val="000099"/>
          </a:solidFill>
          <a:ln w="12700">
            <a:solidFill>
              <a:srgbClr val="000099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endParaRPr lang="nl-NL" dirty="0"/>
          </a:p>
        </p:txBody>
      </p:sp>
      <p:sp>
        <p:nvSpPr>
          <p:cNvPr id="48132" name="AutoShape 1028"/>
          <p:cNvSpPr>
            <a:spLocks noChangeArrowheads="1"/>
          </p:cNvSpPr>
          <p:nvPr/>
        </p:nvSpPr>
        <p:spPr bwMode="auto">
          <a:xfrm rot="-2159208">
            <a:off x="2209800" y="3276600"/>
            <a:ext cx="609600" cy="914400"/>
          </a:xfrm>
          <a:prstGeom prst="curvedRightArrow">
            <a:avLst>
              <a:gd name="adj1" fmla="val 30000"/>
              <a:gd name="adj2" fmla="val 60000"/>
              <a:gd name="adj3" fmla="val 33333"/>
            </a:avLst>
          </a:prstGeom>
          <a:solidFill>
            <a:srgbClr val="000099"/>
          </a:solidFill>
          <a:ln w="12700">
            <a:solidFill>
              <a:srgbClr val="000099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endParaRPr lang="nl-NL" dirty="0"/>
          </a:p>
        </p:txBody>
      </p:sp>
      <p:sp>
        <p:nvSpPr>
          <p:cNvPr id="48133" name="AutoShape 1029"/>
          <p:cNvSpPr>
            <a:spLocks noChangeArrowheads="1"/>
          </p:cNvSpPr>
          <p:nvPr/>
        </p:nvSpPr>
        <p:spPr bwMode="auto">
          <a:xfrm rot="-2159208">
            <a:off x="2971800" y="4648200"/>
            <a:ext cx="609600" cy="914400"/>
          </a:xfrm>
          <a:prstGeom prst="curvedRightArrow">
            <a:avLst>
              <a:gd name="adj1" fmla="val 30000"/>
              <a:gd name="adj2" fmla="val 60000"/>
              <a:gd name="adj3" fmla="val 33333"/>
            </a:avLst>
          </a:prstGeom>
          <a:solidFill>
            <a:srgbClr val="000099"/>
          </a:solidFill>
          <a:ln w="12700">
            <a:solidFill>
              <a:srgbClr val="000099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endParaRPr lang="nl-NL" dirty="0"/>
          </a:p>
        </p:txBody>
      </p:sp>
      <p:sp>
        <p:nvSpPr>
          <p:cNvPr id="48134" name="Text Box 1036"/>
          <p:cNvSpPr txBox="1">
            <a:spLocks noChangeArrowheads="1"/>
          </p:cNvSpPr>
          <p:nvPr/>
        </p:nvSpPr>
        <p:spPr bwMode="auto">
          <a:xfrm>
            <a:off x="2438400" y="2311400"/>
            <a:ext cx="531495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 dirty="0">
                <a:solidFill>
                  <a:srgbClr val="000099"/>
                </a:solidFill>
              </a:rPr>
              <a:t>10 registered drugs at pharmacy</a:t>
            </a:r>
            <a:endParaRPr lang="en-US" b="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48135" name="Text Box 1037"/>
          <p:cNvSpPr txBox="1">
            <a:spLocks noChangeArrowheads="1"/>
          </p:cNvSpPr>
          <p:nvPr/>
        </p:nvSpPr>
        <p:spPr bwMode="auto">
          <a:xfrm>
            <a:off x="3200400" y="3225800"/>
            <a:ext cx="5530850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 dirty="0">
                <a:solidFill>
                  <a:srgbClr val="000099"/>
                </a:solidFill>
              </a:rPr>
              <a:t>development costs of 4 registered</a:t>
            </a:r>
          </a:p>
          <a:p>
            <a:pPr eaLnBrk="0" hangingPunct="0"/>
            <a:r>
              <a:rPr lang="en-US" b="0" dirty="0">
                <a:solidFill>
                  <a:srgbClr val="000099"/>
                </a:solidFill>
              </a:rPr>
              <a:t>  drugs are recovered</a:t>
            </a:r>
            <a:endParaRPr lang="en-US" b="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48136" name="Text Box 1038"/>
          <p:cNvSpPr txBox="1">
            <a:spLocks noChangeArrowheads="1"/>
          </p:cNvSpPr>
          <p:nvPr/>
        </p:nvSpPr>
        <p:spPr bwMode="auto">
          <a:xfrm>
            <a:off x="3886200" y="4673600"/>
            <a:ext cx="2581275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 dirty="0">
                <a:solidFill>
                  <a:srgbClr val="000099"/>
                </a:solidFill>
              </a:rPr>
              <a:t>1 blockbuster</a:t>
            </a:r>
          </a:p>
          <a:p>
            <a:pPr eaLnBrk="0" hangingPunct="0"/>
            <a:r>
              <a:rPr lang="en-US" b="0" dirty="0">
                <a:solidFill>
                  <a:srgbClr val="000099"/>
                </a:solidFill>
              </a:rPr>
              <a:t>   (mega-seller)</a:t>
            </a:r>
            <a:endParaRPr lang="en-US" b="0" dirty="0">
              <a:solidFill>
                <a:srgbClr val="0000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61888"/>
            <a:ext cx="4981575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4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358775"/>
            <a:ext cx="77724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NEW DRUG: DEVELOPMENT COSTS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05600" y="6116400"/>
            <a:ext cx="3954463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3600" rIns="9360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0" i="1" dirty="0"/>
              <a:t>(Source: </a:t>
            </a:r>
            <a:r>
              <a:rPr lang="en-US" sz="1200" b="0" i="1" dirty="0" smtClean="0"/>
              <a:t>PhRMA, 2016)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175105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358775"/>
            <a:ext cx="77724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NEW DRUG: PATENT LIFE (1)</a:t>
            </a:r>
          </a:p>
        </p:txBody>
      </p:sp>
      <p:sp>
        <p:nvSpPr>
          <p:cNvPr id="53251" name="Rectangle 1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17 - 20 years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/>
              <a:t>    (depending on country; The Netherlands: 20 years)</a:t>
            </a:r>
          </a:p>
          <a:p>
            <a:pPr>
              <a:spcBef>
                <a:spcPct val="0"/>
              </a:spcBef>
              <a:buClr>
                <a:srgbClr val="FF3300"/>
              </a:buClr>
            </a:pPr>
            <a:endParaRPr lang="en-US" sz="2400" dirty="0" smtClean="0"/>
          </a:p>
          <a:p>
            <a:pPr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Thereafter:</a:t>
            </a:r>
            <a:br>
              <a:rPr lang="en-US" sz="2400" dirty="0" smtClean="0"/>
            </a:br>
            <a:r>
              <a:rPr lang="en-US" sz="2400" dirty="0" smtClean="0"/>
              <a:t>many ‘generic’ versions of the drug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 marL="0" indent="0">
              <a:spcBef>
                <a:spcPct val="0"/>
              </a:spcBef>
              <a:buClr>
                <a:srgbClr val="FF3300"/>
              </a:buClr>
              <a:buNone/>
            </a:pPr>
            <a:r>
              <a:rPr lang="nl-NL" sz="2400" dirty="0" smtClean="0"/>
              <a:t>Inhoudsopgave:</a:t>
            </a:r>
          </a:p>
          <a:p>
            <a:pPr marL="0" indent="0">
              <a:spcBef>
                <a:spcPct val="0"/>
              </a:spcBef>
              <a:buClr>
                <a:srgbClr val="FF3300"/>
              </a:buClr>
              <a:buNone/>
            </a:pPr>
            <a:endParaRPr lang="nl-NL" sz="2400" dirty="0" smtClean="0"/>
          </a:p>
          <a:p>
            <a:pPr>
              <a:spcBef>
                <a:spcPct val="0"/>
              </a:spcBef>
              <a:buClr>
                <a:srgbClr val="FF3300"/>
              </a:buClr>
              <a:buFont typeface="Arial" panose="020B0604020202020204" pitchFamily="34" charset="0"/>
              <a:buChar char="•"/>
            </a:pPr>
            <a:r>
              <a:rPr lang="nl-NL" sz="2400" dirty="0" smtClean="0"/>
              <a:t> Introductie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r>
              <a:rPr lang="nl-NL" sz="2400" dirty="0" smtClean="0"/>
              <a:t> Ontwikkelen van een nieuw geneesmiddel (video)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r>
              <a:rPr lang="nl-NL" sz="2400" dirty="0" smtClean="0"/>
              <a:t> Kosten gezondheidszorg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r>
              <a:rPr lang="nl-NL" sz="2400" dirty="0" smtClean="0"/>
              <a:t> Kosten medicijngebruik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r>
              <a:rPr lang="nl-NL" sz="2400" dirty="0" smtClean="0"/>
              <a:t> Prijs van (dure) geneesmiddelen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  <a:buNone/>
            </a:pPr>
            <a:endParaRPr lang="en-US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4675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(DURE) GENEESMIDDELEN: TE DUUR?</a:t>
            </a:r>
          </a:p>
        </p:txBody>
      </p:sp>
    </p:spTree>
    <p:extLst>
      <p:ext uri="{BB962C8B-B14F-4D97-AF65-F5344CB8AC3E}">
        <p14:creationId xmlns:p14="http://schemas.microsoft.com/office/powerpoint/2010/main" val="2670943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8775"/>
            <a:ext cx="77724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NEW DRUG: PATENT LIFE (2)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Pay back period is approximately 20 -10 = 10 years</a:t>
            </a:r>
          </a:p>
          <a:p>
            <a:pPr>
              <a:spcBef>
                <a:spcPct val="0"/>
              </a:spcBef>
              <a:buClr>
                <a:srgbClr val="FF3300"/>
              </a:buClr>
            </a:pPr>
            <a:endParaRPr lang="en-US" sz="2400" dirty="0" smtClean="0"/>
          </a:p>
          <a:p>
            <a:pPr marL="0" indent="0">
              <a:spcBef>
                <a:spcPct val="0"/>
              </a:spcBef>
              <a:buClr>
                <a:srgbClr val="FF3300"/>
              </a:buClr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000" dirty="0" smtClean="0"/>
              <a:t>Pease note: </a:t>
            </a:r>
            <a:br>
              <a:rPr lang="en-US" sz="2000" dirty="0" smtClean="0"/>
            </a:br>
            <a:r>
              <a:rPr lang="en-US" sz="2000" dirty="0" smtClean="0"/>
              <a:t>     Only 10% of marketed new drugs are a commercial success</a:t>
            </a:r>
          </a:p>
          <a:p>
            <a:pPr>
              <a:spcBef>
                <a:spcPct val="0"/>
              </a:spcBef>
              <a:buClr>
                <a:srgbClr val="FF3300"/>
              </a:buClr>
            </a:pPr>
            <a:endParaRPr lang="en-US" sz="2400" dirty="0" smtClean="0"/>
          </a:p>
          <a:p>
            <a:pPr>
              <a:spcBef>
                <a:spcPct val="0"/>
              </a:spcBef>
              <a:buClr>
                <a:srgbClr val="FF3300"/>
              </a:buClr>
            </a:pP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4675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SALES OF MEDICINES IN THE NETHERLANDS: BY PRODUCT GROUPE (2016) </a:t>
            </a:r>
          </a:p>
        </p:txBody>
      </p:sp>
      <p:sp>
        <p:nvSpPr>
          <p:cNvPr id="17411" name="Rectangle 6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685800" y="1982788"/>
            <a:ext cx="3814763" cy="3884612"/>
          </a:xfrm>
        </p:spPr>
        <p:txBody>
          <a:bodyPr/>
          <a:lstStyle/>
          <a:p>
            <a:pPr>
              <a:buFontTx/>
              <a:buNone/>
            </a:pPr>
            <a:r>
              <a:rPr lang="en-US" sz="1600" b="1" dirty="0" smtClean="0"/>
              <a:t>	         		            		      			</a:t>
            </a:r>
          </a:p>
          <a:p>
            <a:pPr>
              <a:buFontTx/>
              <a:buNone/>
            </a:pPr>
            <a:r>
              <a:rPr lang="en-US" sz="1600" dirty="0" smtClean="0"/>
              <a:t>         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720725" y="6119813"/>
            <a:ext cx="34766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0" i="1" dirty="0"/>
              <a:t>(Source: www.sfk.nl)</a:t>
            </a:r>
            <a:endParaRPr lang="en-US" sz="1200" i="1" dirty="0"/>
          </a:p>
        </p:txBody>
      </p:sp>
      <p:sp>
        <p:nvSpPr>
          <p:cNvPr id="17415" name="Tekstvak 7"/>
          <p:cNvSpPr txBox="1">
            <a:spLocks noChangeArrowheads="1"/>
          </p:cNvSpPr>
          <p:nvPr/>
        </p:nvSpPr>
        <p:spPr bwMode="auto">
          <a:xfrm>
            <a:off x="5580112" y="4293096"/>
            <a:ext cx="17287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0" dirty="0"/>
              <a:t>Innovator’s product</a:t>
            </a:r>
          </a:p>
        </p:txBody>
      </p:sp>
      <p:sp>
        <p:nvSpPr>
          <p:cNvPr id="17416" name="Tekstvak 8"/>
          <p:cNvSpPr txBox="1">
            <a:spLocks noChangeArrowheads="1"/>
          </p:cNvSpPr>
          <p:nvPr/>
        </p:nvSpPr>
        <p:spPr bwMode="auto">
          <a:xfrm>
            <a:off x="5580000" y="4653136"/>
            <a:ext cx="17287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0" dirty="0" smtClean="0"/>
              <a:t>Generics</a:t>
            </a:r>
            <a:endParaRPr lang="en-US" sz="1200" b="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073" y="1944000"/>
            <a:ext cx="4045545" cy="3960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990029" y="4319676"/>
            <a:ext cx="628651" cy="609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/>
          <p:cNvSpPr/>
          <p:nvPr/>
        </p:nvSpPr>
        <p:spPr bwMode="auto">
          <a:xfrm>
            <a:off x="467544" y="5517232"/>
            <a:ext cx="648072" cy="3242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hthoek 3"/>
          <p:cNvSpPr/>
          <p:nvPr/>
        </p:nvSpPr>
        <p:spPr bwMode="auto">
          <a:xfrm>
            <a:off x="323528" y="5517232"/>
            <a:ext cx="648072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hthoek 5"/>
          <p:cNvSpPr/>
          <p:nvPr/>
        </p:nvSpPr>
        <p:spPr bwMode="auto">
          <a:xfrm>
            <a:off x="6804248" y="2708920"/>
            <a:ext cx="864096" cy="2880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hthoek 4"/>
          <p:cNvSpPr/>
          <p:nvPr/>
        </p:nvSpPr>
        <p:spPr bwMode="auto">
          <a:xfrm>
            <a:off x="6804248" y="2564904"/>
            <a:ext cx="9144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hthoek 7"/>
          <p:cNvSpPr/>
          <p:nvPr/>
        </p:nvSpPr>
        <p:spPr bwMode="auto">
          <a:xfrm>
            <a:off x="7956376" y="2852936"/>
            <a:ext cx="9144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201216" y="5097743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hthoek 15"/>
          <p:cNvSpPr/>
          <p:nvPr/>
        </p:nvSpPr>
        <p:spPr>
          <a:xfrm>
            <a:off x="4130924" y="5276056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041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4675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USE OF MEDICINES IN THE NETHERLANDS: </a:t>
            </a:r>
            <a:br>
              <a:rPr lang="en-US" sz="2800" b="1" dirty="0" smtClean="0">
                <a:solidFill>
                  <a:srgbClr val="000099"/>
                </a:solidFill>
              </a:rPr>
            </a:br>
            <a:r>
              <a:rPr lang="en-US" sz="2800" b="1" dirty="0" smtClean="0">
                <a:solidFill>
                  <a:srgbClr val="000099"/>
                </a:solidFill>
              </a:rPr>
              <a:t>BY PRODUCT GROUPE (2016) </a:t>
            </a:r>
          </a:p>
        </p:txBody>
      </p:sp>
      <p:sp>
        <p:nvSpPr>
          <p:cNvPr id="20483" name="Rectangle 4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685800" y="1982788"/>
            <a:ext cx="3741738" cy="3884612"/>
          </a:xfrm>
        </p:spPr>
        <p:txBody>
          <a:bodyPr/>
          <a:lstStyle/>
          <a:p>
            <a:pPr>
              <a:buFontTx/>
              <a:buNone/>
            </a:pPr>
            <a:r>
              <a:rPr lang="en-US" sz="1600" b="1" dirty="0" smtClean="0"/>
              <a:t>	</a:t>
            </a:r>
          </a:p>
          <a:p>
            <a:pPr>
              <a:buFontTx/>
              <a:buNone/>
            </a:pPr>
            <a:endParaRPr lang="en-US" sz="1600" dirty="0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720725" y="6119813"/>
            <a:ext cx="34766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0" i="1" dirty="0"/>
              <a:t>(Source: www.sfk.nl)</a:t>
            </a:r>
            <a:endParaRPr lang="en-US" sz="1200" i="1" dirty="0"/>
          </a:p>
        </p:txBody>
      </p:sp>
      <p:sp>
        <p:nvSpPr>
          <p:cNvPr id="20487" name="Tekstvak 7"/>
          <p:cNvSpPr txBox="1">
            <a:spLocks noChangeArrowheads="1"/>
          </p:cNvSpPr>
          <p:nvPr/>
        </p:nvSpPr>
        <p:spPr bwMode="auto">
          <a:xfrm>
            <a:off x="5580063" y="4308475"/>
            <a:ext cx="17287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0" dirty="0"/>
              <a:t>Innovator’s product</a:t>
            </a:r>
          </a:p>
        </p:txBody>
      </p:sp>
      <p:sp>
        <p:nvSpPr>
          <p:cNvPr id="20488" name="Tekstvak 8"/>
          <p:cNvSpPr txBox="1">
            <a:spLocks noChangeArrowheads="1"/>
          </p:cNvSpPr>
          <p:nvPr/>
        </p:nvSpPr>
        <p:spPr bwMode="auto">
          <a:xfrm>
            <a:off x="5580063" y="4654800"/>
            <a:ext cx="17287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0" dirty="0" smtClean="0"/>
              <a:t>Generics</a:t>
            </a:r>
            <a:endParaRPr lang="en-US" sz="1200" b="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0634"/>
            <a:ext cx="4248472" cy="405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939013" y="4330355"/>
            <a:ext cx="695325" cy="648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/>
          <p:cNvSpPr/>
          <p:nvPr/>
        </p:nvSpPr>
        <p:spPr bwMode="auto">
          <a:xfrm>
            <a:off x="4204987" y="5391301"/>
            <a:ext cx="734026" cy="60278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279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The price of a generic drug is approximately </a:t>
            </a:r>
            <a:br>
              <a:rPr lang="en-US" sz="2400" dirty="0" smtClean="0"/>
            </a:br>
            <a:r>
              <a:rPr lang="en-US" sz="2400" dirty="0" smtClean="0"/>
              <a:t>20% of the price of the innovator’s product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  <a:buNone/>
            </a:pPr>
            <a:endParaRPr lang="en-US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0000"/>
            <a:ext cx="8458200" cy="1143000"/>
          </a:xfrm>
        </p:spPr>
        <p:txBody>
          <a:bodyPr/>
          <a:lstStyle/>
          <a:p>
            <a:pPr algn="l"/>
            <a:r>
              <a:rPr lang="en-US" sz="2800" b="1" dirty="0">
                <a:solidFill>
                  <a:srgbClr val="000099"/>
                </a:solidFill>
              </a:rPr>
              <a:t>NEW DRUG: PATENT </a:t>
            </a:r>
            <a:r>
              <a:rPr lang="en-US" sz="2800" b="1" dirty="0" smtClean="0">
                <a:solidFill>
                  <a:srgbClr val="000099"/>
                </a:solidFill>
              </a:rPr>
              <a:t>LIFE (3)</a:t>
            </a:r>
          </a:p>
        </p:txBody>
      </p:sp>
    </p:spTree>
    <p:extLst>
      <p:ext uri="{BB962C8B-B14F-4D97-AF65-F5344CB8AC3E}">
        <p14:creationId xmlns:p14="http://schemas.microsoft.com/office/powerpoint/2010/main" val="31522935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/>
              <a:t>Totaal: </a:t>
            </a:r>
            <a:r>
              <a:rPr lang="nl-NL" sz="2400" dirty="0" smtClean="0"/>
              <a:t> € </a:t>
            </a:r>
            <a:r>
              <a:rPr lang="nl-NL" sz="2400" dirty="0"/>
              <a:t>98.000 miljoen </a:t>
            </a:r>
            <a:r>
              <a:rPr lang="nl-NL" sz="2400" dirty="0" smtClean="0"/>
              <a:t>per </a:t>
            </a:r>
            <a:r>
              <a:rPr lang="nl-NL" sz="2400" dirty="0"/>
              <a:t>jaar   </a:t>
            </a:r>
            <a:br>
              <a:rPr lang="nl-NL" sz="2400" dirty="0"/>
            </a:br>
            <a:r>
              <a:rPr lang="nl-NL" sz="2400" dirty="0"/>
              <a:t>(dat is 10,5% van het </a:t>
            </a:r>
            <a:r>
              <a:rPr lang="nl-NL" sz="2400" dirty="0" smtClean="0"/>
              <a:t>BNP)</a:t>
            </a:r>
            <a:endParaRPr lang="en-GB" sz="2400" dirty="0"/>
          </a:p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/>
              <a:t>Ziekenhuizen: </a:t>
            </a:r>
            <a:r>
              <a:rPr lang="nl-NL" sz="2400" dirty="0" smtClean="0"/>
              <a:t> € </a:t>
            </a:r>
            <a:r>
              <a:rPr lang="nl-NL" sz="2400" dirty="0"/>
              <a:t>27.000 miljoen </a:t>
            </a:r>
            <a:r>
              <a:rPr lang="nl-NL" sz="2400" dirty="0" smtClean="0"/>
              <a:t>per </a:t>
            </a:r>
            <a:r>
              <a:rPr lang="nl-NL" sz="2400" dirty="0"/>
              <a:t>jaar </a:t>
            </a:r>
          </a:p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/>
              <a:t>Geneesmiddelen: </a:t>
            </a:r>
            <a:r>
              <a:rPr lang="nl-NL" sz="2400" dirty="0" smtClean="0"/>
              <a:t> € </a:t>
            </a:r>
            <a:r>
              <a:rPr lang="nl-NL" sz="2400" dirty="0"/>
              <a:t>4.335 miljoen </a:t>
            </a:r>
            <a:r>
              <a:rPr lang="nl-NL" sz="2400" dirty="0" smtClean="0"/>
              <a:t>per jaar via </a:t>
            </a:r>
            <a:r>
              <a:rPr lang="nl-NL" sz="2400" dirty="0"/>
              <a:t>apotheek </a:t>
            </a:r>
          </a:p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“Dure geneesmiddelen”:  € </a:t>
            </a:r>
            <a:r>
              <a:rPr lang="nl-NL" sz="2400" dirty="0"/>
              <a:t>2.000 miljoen </a:t>
            </a:r>
            <a:r>
              <a:rPr lang="nl-NL" sz="2400" dirty="0" smtClean="0"/>
              <a:t>per </a:t>
            </a:r>
            <a:r>
              <a:rPr lang="nl-NL" sz="2400" dirty="0"/>
              <a:t>jaar 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 vooral via ziekenhuizen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0000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KOSTEN GEZONDHEIDSZORG (1)</a:t>
            </a:r>
          </a:p>
        </p:txBody>
      </p:sp>
    </p:spTree>
    <p:extLst>
      <p:ext uri="{BB962C8B-B14F-4D97-AF65-F5344CB8AC3E}">
        <p14:creationId xmlns:p14="http://schemas.microsoft.com/office/powerpoint/2010/main" val="2847276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Nederland: totale kosten € 4.194 per persoon per </a:t>
            </a:r>
            <a:r>
              <a:rPr lang="nl-NL" sz="2400" dirty="0"/>
              <a:t>jaar   </a:t>
            </a:r>
            <a:br>
              <a:rPr lang="nl-NL" sz="2400" dirty="0"/>
            </a:br>
            <a:r>
              <a:rPr lang="nl-NL" sz="2400" dirty="0" smtClean="0"/>
              <a:t>(Zwitserland, Noorwegen, Zweden en Denemarken </a:t>
            </a:r>
            <a:br>
              <a:rPr lang="nl-NL" sz="2400" dirty="0" smtClean="0"/>
            </a:br>
            <a:r>
              <a:rPr lang="nl-NL" sz="2400" dirty="0" smtClean="0"/>
              <a:t> zijn nog duurder)</a:t>
            </a:r>
            <a:endParaRPr lang="en-GB" sz="2400" dirty="0"/>
          </a:p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Kwaliteit in Nederland werd beoordeeld als </a:t>
            </a:r>
            <a:br>
              <a:rPr lang="nl-NL" sz="2400" dirty="0" smtClean="0"/>
            </a:br>
            <a:r>
              <a:rPr lang="nl-NL" sz="2400" dirty="0" smtClean="0"/>
              <a:t>beste in Europa</a:t>
            </a:r>
            <a:r>
              <a:rPr lang="nl-NL" sz="2400" dirty="0"/>
              <a:t/>
            </a:r>
            <a:br>
              <a:rPr lang="nl-NL" sz="2400" dirty="0"/>
            </a:br>
            <a:r>
              <a:rPr lang="nl-NL" sz="2400" dirty="0"/>
              <a:t>(</a:t>
            </a:r>
            <a:r>
              <a:rPr lang="nl-NL" sz="2400" dirty="0" smtClean="0"/>
              <a:t>Zwitserland: 2</a:t>
            </a:r>
            <a:r>
              <a:rPr lang="nl-NL" sz="2400" baseline="30000" dirty="0" smtClean="0"/>
              <a:t>e</a:t>
            </a:r>
            <a:r>
              <a:rPr lang="nl-NL" sz="2400" dirty="0" smtClean="0"/>
              <a:t> en Noorwegen 3</a:t>
            </a:r>
            <a:r>
              <a:rPr lang="nl-NL" sz="2400" baseline="30000" dirty="0" smtClean="0"/>
              <a:t>e</a:t>
            </a:r>
            <a:r>
              <a:rPr lang="nl-NL" sz="2400" dirty="0" smtClean="0"/>
              <a:t>)</a:t>
            </a: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0000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KOSTEN VAN GEZONDHEIDSZORG (2)</a:t>
            </a:r>
          </a:p>
        </p:txBody>
      </p:sp>
    </p:spTree>
    <p:extLst>
      <p:ext uri="{BB962C8B-B14F-4D97-AF65-F5344CB8AC3E}">
        <p14:creationId xmlns:p14="http://schemas.microsoft.com/office/powerpoint/2010/main" val="913834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Geneesmiddelen: € 376 per persoon per </a:t>
            </a:r>
            <a:r>
              <a:rPr lang="nl-NL" sz="2400" dirty="0"/>
              <a:t>jaar   </a:t>
            </a:r>
            <a:br>
              <a:rPr lang="nl-NL" sz="2400" dirty="0"/>
            </a:br>
            <a:r>
              <a:rPr lang="nl-NL" sz="2400" dirty="0"/>
              <a:t>(dat is </a:t>
            </a:r>
            <a:r>
              <a:rPr lang="nl-NL" sz="2400" dirty="0" smtClean="0"/>
              <a:t>ongeveer 9% van totale kosten </a:t>
            </a:r>
            <a:br>
              <a:rPr lang="nl-NL" sz="2400" dirty="0" smtClean="0"/>
            </a:br>
            <a:r>
              <a:rPr lang="nl-NL" sz="2400" dirty="0" smtClean="0"/>
              <a:t> gezondheidszorg; 50% gedaald sinds 1996;</a:t>
            </a:r>
            <a:br>
              <a:rPr lang="nl-NL" sz="2400" dirty="0" smtClean="0"/>
            </a:br>
            <a:r>
              <a:rPr lang="nl-NL" sz="2400" dirty="0" smtClean="0"/>
              <a:t> stabiel sinds 2007)</a:t>
            </a:r>
            <a:endParaRPr lang="en-GB" sz="2400" dirty="0"/>
          </a:p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Nederland op 10</a:t>
            </a:r>
            <a:r>
              <a:rPr lang="nl-NL" sz="2400" baseline="30000" dirty="0" smtClean="0"/>
              <a:t>de</a:t>
            </a:r>
            <a:r>
              <a:rPr lang="nl-NL" sz="2400" dirty="0" smtClean="0"/>
              <a:t> plaats in Europa</a:t>
            </a:r>
            <a:br>
              <a:rPr lang="nl-NL" sz="2400" dirty="0" smtClean="0"/>
            </a:br>
            <a:r>
              <a:rPr lang="nl-NL" sz="2400" dirty="0" smtClean="0"/>
              <a:t>(Zwitserland: € 757 per persoon per jaar)</a:t>
            </a: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0000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KOSTEN VAN GENEESMIDDELEN (1)</a:t>
            </a:r>
          </a:p>
        </p:txBody>
      </p:sp>
    </p:spTree>
    <p:extLst>
      <p:ext uri="{BB962C8B-B14F-4D97-AF65-F5344CB8AC3E}">
        <p14:creationId xmlns:p14="http://schemas.microsoft.com/office/powerpoint/2010/main" val="39763891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62" y="692696"/>
            <a:ext cx="692264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76589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Dure geneesmiddelen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definitie:</a:t>
            </a:r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kosten meer dan € 50.000 per patiënt / jaar</a:t>
            </a:r>
            <a:br>
              <a:rPr lang="nl-NL" sz="1800" dirty="0" smtClean="0"/>
            </a:br>
            <a:r>
              <a:rPr lang="nl-NL" sz="2000" dirty="0" err="1" smtClean="0">
                <a:latin typeface="Arial"/>
                <a:cs typeface="Arial"/>
              </a:rPr>
              <a:t>ò</a:t>
            </a:r>
            <a:r>
              <a:rPr lang="nl-NL" sz="2000" dirty="0" err="1" smtClean="0"/>
              <a:t>f</a:t>
            </a:r>
            <a:r>
              <a:rPr lang="nl-NL" sz="2000" dirty="0" smtClean="0"/>
              <a:t> </a:t>
            </a:r>
            <a:r>
              <a:rPr lang="nl-NL" sz="2800" dirty="0" smtClean="0"/>
              <a:t> </a:t>
            </a:r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kosten meer dan € 40.000.000 per jaar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‘sluis’</a:t>
            </a:r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in </a:t>
            </a:r>
            <a:r>
              <a:rPr lang="nl-NL" sz="1800" dirty="0"/>
              <a:t>‘sluis’ ter beoordeling inzake toelating basispakket</a:t>
            </a:r>
            <a:br>
              <a:rPr lang="nl-NL" sz="1800" dirty="0"/>
            </a:br>
            <a:r>
              <a:rPr lang="nl-NL" sz="1800" dirty="0" smtClean="0"/>
              <a:t>(8 medicijnen)</a:t>
            </a:r>
            <a:endParaRPr lang="nl-NL" sz="1800" dirty="0"/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aantal: ongeveer 100</a:t>
            </a:r>
          </a:p>
          <a:p>
            <a:pPr marL="457200" lvl="1" indent="0">
              <a:spcBef>
                <a:spcPct val="50000"/>
              </a:spcBef>
              <a:buClr>
                <a:srgbClr val="FF0000"/>
              </a:buClr>
              <a:buNone/>
            </a:pPr>
            <a:r>
              <a:rPr lang="nl-NL" sz="2000" dirty="0" smtClean="0"/>
              <a:t/>
            </a:r>
            <a:br>
              <a:rPr lang="nl-NL" sz="2000" dirty="0" smtClean="0"/>
            </a:br>
            <a:endParaRPr lang="nl-NL" sz="2000" dirty="0" smtClean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0000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KOSTEN VAN GENEESMIDDELEN (2)</a:t>
            </a:r>
          </a:p>
        </p:txBody>
      </p:sp>
    </p:spTree>
    <p:extLst>
      <p:ext uri="{BB962C8B-B14F-4D97-AF65-F5344CB8AC3E}">
        <p14:creationId xmlns:p14="http://schemas.microsoft.com/office/powerpoint/2010/main" val="479622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Dure geneesmiddelen: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/>
              <a:t>k</a:t>
            </a:r>
            <a:r>
              <a:rPr lang="nl-NL" sz="2000" dirty="0" smtClean="0"/>
              <a:t>anker: ongeveer € 750 miljoen per jaar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/>
              <a:t>o</a:t>
            </a:r>
            <a:r>
              <a:rPr lang="nl-NL" sz="2000" dirty="0" smtClean="0"/>
              <a:t>ntstekingsziekten: ongeveer € 650 miljoen per jaar</a:t>
            </a:r>
            <a:br>
              <a:rPr lang="nl-NL" sz="2000" dirty="0" smtClean="0"/>
            </a:br>
            <a:r>
              <a:rPr lang="nl-NL" sz="2000" dirty="0" smtClean="0"/>
              <a:t>(reuma, chronische darmontsteking)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/>
              <a:t>b</a:t>
            </a:r>
            <a:r>
              <a:rPr lang="nl-NL" sz="2000" dirty="0" smtClean="0"/>
              <a:t>loedstollingsstoornissen: ongeveer € 150 miljoen per jaar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zeldzame erfelijke ziekten: ongeveer € 100 miljoen per jaar</a:t>
            </a:r>
            <a:br>
              <a:rPr lang="nl-NL" sz="2000" dirty="0" smtClean="0"/>
            </a:br>
            <a:endParaRPr lang="nl-NL" sz="2000" dirty="0" smtClean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0000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KOSTEN VAN GENEESMIDDELEN (3)</a:t>
            </a:r>
          </a:p>
        </p:txBody>
      </p:sp>
    </p:spTree>
    <p:extLst>
      <p:ext uri="{BB962C8B-B14F-4D97-AF65-F5344CB8AC3E}">
        <p14:creationId xmlns:p14="http://schemas.microsoft.com/office/powerpoint/2010/main" val="232429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pill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395288" y="3573463"/>
            <a:ext cx="8555037" cy="2287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800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NETHERLANDS</a:t>
            </a:r>
          </a:p>
          <a:p>
            <a:pPr algn="ctr" eaLnBrk="0" hangingPunct="0">
              <a:defRPr/>
            </a:pPr>
            <a:r>
              <a:rPr lang="en-US" sz="4800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APPROX.</a:t>
            </a:r>
            <a:br>
              <a:rPr lang="en-US" sz="4800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10.000 REGISTERED DRUGS</a:t>
            </a:r>
            <a:endParaRPr lang="en-US" sz="4800" b="0" dirty="0"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Duurste geneesmiddel per patiënt per jaar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idursulfase (Elaprase</a:t>
            </a:r>
            <a:r>
              <a:rPr lang="nl-NL" sz="2000" baseline="30000" dirty="0" smtClean="0"/>
              <a:t>®</a:t>
            </a:r>
            <a:r>
              <a:rPr lang="nl-NL" sz="2000" dirty="0" smtClean="0"/>
              <a:t>): € 603.000</a:t>
            </a:r>
            <a:br>
              <a:rPr lang="nl-NL" sz="2000" dirty="0" smtClean="0"/>
            </a:br>
            <a:r>
              <a:rPr lang="nl-NL" sz="2000" dirty="0" smtClean="0"/>
              <a:t>(erfelijke stofwisselingsziekte)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nl-NL" sz="2400" dirty="0" smtClean="0"/>
              <a:t>Duurste geneesmiddel per patiëntengroep per jaar 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adalimumab (Humira</a:t>
            </a:r>
            <a:r>
              <a:rPr lang="nl-NL" sz="2000" baseline="30000" dirty="0" smtClean="0"/>
              <a:t>®</a:t>
            </a:r>
            <a:r>
              <a:rPr lang="nl-NL" sz="2000" dirty="0" smtClean="0"/>
              <a:t>)</a:t>
            </a:r>
            <a:r>
              <a:rPr lang="nl-NL" sz="2400" dirty="0" smtClean="0"/>
              <a:t>: </a:t>
            </a:r>
            <a:r>
              <a:rPr lang="nl-NL" sz="2000" dirty="0" smtClean="0"/>
              <a:t>€ 218 miljoen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infliximab (Remicade</a:t>
            </a:r>
            <a:r>
              <a:rPr lang="nl-NL" sz="2000" baseline="30000" dirty="0" smtClean="0"/>
              <a:t>®</a:t>
            </a:r>
            <a:r>
              <a:rPr lang="nl-NL" sz="2000" dirty="0" smtClean="0"/>
              <a:t>): € 155 miljoen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etanercept (Enbrel</a:t>
            </a:r>
            <a:r>
              <a:rPr lang="nl-NL" sz="2000" baseline="30000" dirty="0"/>
              <a:t>®</a:t>
            </a:r>
            <a:r>
              <a:rPr lang="nl-NL" sz="2000" baseline="30000" dirty="0" smtClean="0"/>
              <a:t> </a:t>
            </a:r>
            <a:r>
              <a:rPr lang="nl-NL" sz="2000" dirty="0" smtClean="0"/>
              <a:t>): € 146 miljoen</a:t>
            </a:r>
          </a:p>
          <a:p>
            <a:pPr marL="457200" lvl="1" indent="0">
              <a:spcBef>
                <a:spcPct val="50000"/>
              </a:spcBef>
              <a:buClr>
                <a:srgbClr val="FF0000"/>
              </a:buClr>
              <a:buNone/>
            </a:pPr>
            <a:r>
              <a:rPr lang="nl-NL" sz="2000" dirty="0" smtClean="0"/>
              <a:t>(alle: ontstekingsziekten zoals reuma, darmontstekingen)</a:t>
            </a:r>
            <a:br>
              <a:rPr lang="nl-NL" sz="2000" dirty="0" smtClean="0"/>
            </a:br>
            <a:endParaRPr lang="nl-NL" sz="2000" dirty="0" smtClean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0000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KOSTEN VAN GENEESMIDDELEN (4)</a:t>
            </a:r>
          </a:p>
        </p:txBody>
      </p:sp>
    </p:spTree>
    <p:extLst>
      <p:ext uri="{BB962C8B-B14F-4D97-AF65-F5344CB8AC3E}">
        <p14:creationId xmlns:p14="http://schemas.microsoft.com/office/powerpoint/2010/main" val="5380849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Duur?</a:t>
            </a:r>
          </a:p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Te duur?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0000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PRIJS VAN GENEESMIDDELEN (1)</a:t>
            </a:r>
          </a:p>
        </p:txBody>
      </p:sp>
    </p:spTree>
    <p:extLst>
      <p:ext uri="{BB962C8B-B14F-4D97-AF65-F5344CB8AC3E}">
        <p14:creationId xmlns:p14="http://schemas.microsoft.com/office/powerpoint/2010/main" val="1251046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Oorzaak (1)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farmaceutische industrie?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artsen / specialisten?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apotheker?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patiënt?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?????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0000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PRIJS VAN GENEESMIDDELEN (2)</a:t>
            </a:r>
          </a:p>
        </p:txBody>
      </p:sp>
    </p:spTree>
    <p:extLst>
      <p:ext uri="{BB962C8B-B14F-4D97-AF65-F5344CB8AC3E}">
        <p14:creationId xmlns:p14="http://schemas.microsoft.com/office/powerpoint/2010/main" val="1732854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Oorzaak (2)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farmaceutische industrie:</a:t>
            </a:r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woekerwinst?</a:t>
            </a:r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totstandkoming van prijs is niet transparant genoeg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0000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PRIJS VAN GENEESMIDDELEN (3)</a:t>
            </a:r>
          </a:p>
        </p:txBody>
      </p:sp>
    </p:spTree>
    <p:extLst>
      <p:ext uri="{BB962C8B-B14F-4D97-AF65-F5344CB8AC3E}">
        <p14:creationId xmlns:p14="http://schemas.microsoft.com/office/powerpoint/2010/main" val="8939564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Oorzaak (3)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artsen / specialisten:</a:t>
            </a:r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ultieme wens / drang om patiënt te genezen</a:t>
            </a:r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extreme toepassing van nieuwe technieken / therapieën  </a:t>
            </a:r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misschien in leven houden, waar dit eigenlijk niet kan </a:t>
            </a:r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beïnvloedbaar door farmaceutische industrie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0000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PRIJS VAN GENEESMIDDELEN (4)</a:t>
            </a:r>
          </a:p>
        </p:txBody>
      </p:sp>
    </p:spTree>
    <p:extLst>
      <p:ext uri="{BB962C8B-B14F-4D97-AF65-F5344CB8AC3E}">
        <p14:creationId xmlns:p14="http://schemas.microsoft.com/office/powerpoint/2010/main" val="37038883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Oorzaak (4)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apotheker:</a:t>
            </a:r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vaste prijzen / vergoeding voor aflevering geneesmiddelen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0000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PRIJS VAN GENEESMIDDELEN (5)</a:t>
            </a:r>
          </a:p>
        </p:txBody>
      </p:sp>
    </p:spTree>
    <p:extLst>
      <p:ext uri="{BB962C8B-B14F-4D97-AF65-F5344CB8AC3E}">
        <p14:creationId xmlns:p14="http://schemas.microsoft.com/office/powerpoint/2010/main" val="5302971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Oorzaak (5)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patiënt:</a:t>
            </a:r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alles moet kunnen</a:t>
            </a:r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misschien in leven houden, waar dit eigenlijk niet kan</a:t>
            </a:r>
            <a:br>
              <a:rPr lang="nl-NL" sz="1800" dirty="0" smtClean="0"/>
            </a:br>
            <a:r>
              <a:rPr lang="nl-NL" sz="1800" dirty="0" smtClean="0"/>
              <a:t>(erfelijke afwijkingen; ongeneeslijk zieken) 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0000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PRIJS VAN GENEESMIDDELEN (6)</a:t>
            </a:r>
          </a:p>
        </p:txBody>
      </p:sp>
    </p:spTree>
    <p:extLst>
      <p:ext uri="{BB962C8B-B14F-4D97-AF65-F5344CB8AC3E}">
        <p14:creationId xmlns:p14="http://schemas.microsoft.com/office/powerpoint/2010/main" val="6934775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Oorzaak (6)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politiek:</a:t>
            </a:r>
            <a:br>
              <a:rPr lang="nl-NL" sz="2000" dirty="0" smtClean="0"/>
            </a:br>
            <a:r>
              <a:rPr lang="nl-NL" sz="2000" dirty="0" smtClean="0"/>
              <a:t>(dus </a:t>
            </a:r>
            <a:r>
              <a:rPr lang="nl-NL" sz="2000" u="sng" dirty="0" smtClean="0"/>
              <a:t>wij</a:t>
            </a:r>
            <a:r>
              <a:rPr lang="nl-NL" sz="2000" dirty="0" smtClean="0"/>
              <a:t>, de maatschappij)</a:t>
            </a:r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willen lage ziektekostenverzekeringspremie </a:t>
            </a:r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dus veel gebruik van generieke geneesmiddelen</a:t>
            </a:r>
            <a:br>
              <a:rPr lang="nl-NL" sz="1800" dirty="0" smtClean="0"/>
            </a:br>
            <a:r>
              <a:rPr lang="nl-NL" sz="1800" dirty="0" smtClean="0"/>
              <a:t>(“preferentiebeleid”) </a:t>
            </a:r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dus geen buffer aan kapitaal voor innovatie door </a:t>
            </a:r>
            <a:br>
              <a:rPr lang="nl-NL" sz="1800" dirty="0" smtClean="0"/>
            </a:br>
            <a:r>
              <a:rPr lang="nl-NL" sz="1800" dirty="0" smtClean="0"/>
              <a:t>farmaceutische industrie (minder inkomsten)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0000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PRIJS VAN GENEESMIDDELEN (7)</a:t>
            </a:r>
          </a:p>
        </p:txBody>
      </p:sp>
    </p:spTree>
    <p:extLst>
      <p:ext uri="{BB962C8B-B14F-4D97-AF65-F5344CB8AC3E}">
        <p14:creationId xmlns:p14="http://schemas.microsoft.com/office/powerpoint/2010/main" val="3351554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Oorzaak (7)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conclusie:</a:t>
            </a:r>
            <a:br>
              <a:rPr lang="nl-NL" sz="2000" dirty="0" smtClean="0"/>
            </a:br>
            <a:r>
              <a:rPr lang="nl-NL" sz="2000" dirty="0" smtClean="0"/>
              <a:t>korte termijnbeleid sinds de jaren 1960</a:t>
            </a:r>
            <a:br>
              <a:rPr lang="nl-NL" sz="2000" dirty="0" smtClean="0"/>
            </a:br>
            <a:r>
              <a:rPr lang="nl-NL" sz="2000" dirty="0" smtClean="0"/>
              <a:t>is een doodlopende weg</a:t>
            </a:r>
            <a:br>
              <a:rPr lang="nl-NL" sz="2000" dirty="0" smtClean="0"/>
            </a:b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/>
            </a:r>
            <a:br>
              <a:rPr lang="nl-NL" sz="2000" dirty="0" smtClean="0"/>
            </a:br>
            <a:endParaRPr lang="nl-NL" sz="2000" dirty="0" smtClean="0"/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(ten koste van volgende generaties)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0000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PRIJS VAN GENEESMIDDELEN (8)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789040"/>
            <a:ext cx="1338502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382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nl-NL" sz="2400" dirty="0" smtClean="0"/>
              <a:t>Oplossing: 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farmaceutische industrie moet transparanter </a:t>
            </a:r>
            <a:br>
              <a:rPr lang="nl-NL" sz="2000" dirty="0" smtClean="0"/>
            </a:br>
            <a:r>
              <a:rPr lang="nl-NL" sz="2000" dirty="0" smtClean="0"/>
              <a:t>zijn m.b.t. ontwikkelingskosten?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marge op geneesmiddelen moet omhoog? 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octrooiperiode moet worden verlengd? 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premie van ziektekostenverzekering omhoog?</a:t>
            </a:r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“solidariteitsprincipe”: met elkaar de kosten voor </a:t>
            </a:r>
            <a:r>
              <a:rPr lang="nl-NL" sz="1800" smtClean="0"/>
              <a:t>iedereen dragen?</a:t>
            </a:r>
            <a:endParaRPr lang="nl-NL" sz="1800" dirty="0" smtClean="0"/>
          </a:p>
          <a:p>
            <a:pPr lvl="2">
              <a:spcBef>
                <a:spcPct val="50000"/>
              </a:spcBef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nl-NL" sz="1800" dirty="0" smtClean="0"/>
              <a:t>inkomensafhankelijk?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r>
              <a:rPr lang="nl-NL" sz="2000" dirty="0" smtClean="0"/>
              <a:t>vergoeding voor zorgbehandeling limiteren?</a:t>
            </a:r>
            <a:br>
              <a:rPr lang="nl-NL" sz="2000" dirty="0" smtClean="0"/>
            </a:br>
            <a:r>
              <a:rPr lang="nl-NL" sz="2000" dirty="0" smtClean="0"/>
              <a:t>(Engeland : € 85.000 per jaar; dus </a:t>
            </a:r>
            <a:r>
              <a:rPr lang="nl-NL" sz="2000" u="sng" dirty="0" smtClean="0"/>
              <a:t>niet</a:t>
            </a:r>
            <a:r>
              <a:rPr lang="nl-NL" sz="2000" dirty="0" smtClean="0"/>
              <a:t> alles moet kunnen)</a:t>
            </a:r>
            <a:r>
              <a:rPr lang="nl-NL" sz="2200" dirty="0" smtClean="0"/>
              <a:t/>
            </a:r>
            <a:br>
              <a:rPr lang="nl-NL" sz="2200" dirty="0" smtClean="0"/>
            </a:br>
            <a:endParaRPr lang="nl-NL" sz="2200" dirty="0" smtClean="0"/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endParaRPr lang="nl-NL" sz="2000" dirty="0"/>
          </a:p>
          <a:p>
            <a:pPr lvl="1">
              <a:spcBef>
                <a:spcPct val="50000"/>
              </a:spcBef>
              <a:buClr>
                <a:srgbClr val="FF0000"/>
              </a:buClr>
              <a:buFont typeface="Marlett" pitchFamily="2" charset="2"/>
              <a:buChar char="4"/>
            </a:pPr>
            <a:endParaRPr lang="nl-NL" sz="2000" dirty="0" smtClean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nl-NL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0000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PRIJS VAN GENEESMIDDELEN (9)</a:t>
            </a:r>
          </a:p>
        </p:txBody>
      </p:sp>
    </p:spTree>
    <p:extLst>
      <p:ext uri="{BB962C8B-B14F-4D97-AF65-F5344CB8AC3E}">
        <p14:creationId xmlns:p14="http://schemas.microsoft.com/office/powerpoint/2010/main" val="151292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 Total sales of medicines for humans: € 4.3 billion per year</a:t>
            </a:r>
            <a:br>
              <a:rPr lang="en-US" sz="2400" dirty="0" smtClean="0"/>
            </a:br>
            <a:r>
              <a:rPr lang="en-US" sz="2400" dirty="0" smtClean="0"/>
              <a:t>  (in pharmacies)</a:t>
            </a:r>
          </a:p>
          <a:p>
            <a:pPr marL="3657600" lvl="8" indent="0">
              <a:spcBef>
                <a:spcPct val="0"/>
              </a:spcBef>
              <a:buClr>
                <a:srgbClr val="FF3300"/>
              </a:buClr>
              <a:buNone/>
            </a:pPr>
            <a:r>
              <a:rPr lang="en-US" sz="1200" dirty="0"/>
              <a:t>	</a:t>
            </a:r>
            <a:r>
              <a:rPr lang="en-US" sz="1200" dirty="0" smtClean="0"/>
              <a:t>	          </a:t>
            </a:r>
            <a:r>
              <a:rPr lang="en-US" sz="2400" dirty="0" smtClean="0"/>
              <a:t>Billion per year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 Total </a:t>
            </a:r>
            <a:r>
              <a:rPr lang="en-US" sz="2400" dirty="0"/>
              <a:t>sales of </a:t>
            </a:r>
            <a:r>
              <a:rPr lang="en-US" sz="2400" dirty="0" smtClean="0"/>
              <a:t>food products </a:t>
            </a:r>
            <a:r>
              <a:rPr lang="en-US" sz="2400" dirty="0"/>
              <a:t>for </a:t>
            </a:r>
            <a:r>
              <a:rPr lang="en-US" sz="2400" dirty="0" smtClean="0"/>
              <a:t>humans	</a:t>
            </a:r>
            <a:r>
              <a:rPr lang="en-US" sz="2400" dirty="0" smtClean="0"/>
              <a:t>: € ?</a:t>
            </a:r>
            <a:endParaRPr lang="en-US" sz="2400" dirty="0" smtClean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 Total </a:t>
            </a:r>
            <a:r>
              <a:rPr lang="en-US" sz="2400" dirty="0"/>
              <a:t>sales of food products for </a:t>
            </a:r>
            <a:r>
              <a:rPr lang="en-US" sz="2400" dirty="0" smtClean="0"/>
              <a:t>humans	: € 70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 Total </a:t>
            </a:r>
            <a:r>
              <a:rPr lang="en-US" sz="2400" dirty="0"/>
              <a:t>sales of </a:t>
            </a:r>
            <a:r>
              <a:rPr lang="en-US" sz="2400" dirty="0" smtClean="0"/>
              <a:t>cosmetics for humans	    	</a:t>
            </a:r>
            <a:r>
              <a:rPr lang="en-US" sz="2400" dirty="0" smtClean="0"/>
              <a:t>: € ?</a:t>
            </a:r>
            <a:endParaRPr lang="en-US" sz="2400" dirty="0" smtClean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 </a:t>
            </a:r>
            <a:r>
              <a:rPr lang="en-US" sz="2400" dirty="0"/>
              <a:t>Total sales of cosmetics for humans	    	: € </a:t>
            </a:r>
            <a:r>
              <a:rPr lang="en-US" sz="2400" dirty="0" smtClean="0"/>
              <a:t>2.4 </a:t>
            </a:r>
            <a:endParaRPr lang="en-US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 Total </a:t>
            </a:r>
            <a:r>
              <a:rPr lang="en-US" sz="2400" dirty="0"/>
              <a:t>sales of </a:t>
            </a:r>
            <a:r>
              <a:rPr lang="en-US" sz="2400" dirty="0" smtClean="0"/>
              <a:t>pet food for dogs + cats	</a:t>
            </a:r>
            <a:r>
              <a:rPr lang="en-US" sz="2400" dirty="0" smtClean="0"/>
              <a:t>: € ?</a:t>
            </a:r>
            <a:endParaRPr lang="en-US" sz="2400" dirty="0" smtClean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 </a:t>
            </a:r>
            <a:r>
              <a:rPr lang="en-US" sz="2400" dirty="0"/>
              <a:t>Total sales of pet food for dogs + cats	: € </a:t>
            </a:r>
            <a:r>
              <a:rPr lang="en-US" sz="2400" dirty="0" smtClean="0"/>
              <a:t>1.0</a:t>
            </a:r>
            <a:endParaRPr lang="en-US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endParaRPr lang="en-US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4675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SALES OF MEDICINES IN THE NETHERLANDS: (2016)</a:t>
            </a:r>
          </a:p>
        </p:txBody>
      </p:sp>
    </p:spTree>
    <p:extLst>
      <p:ext uri="{BB962C8B-B14F-4D97-AF65-F5344CB8AC3E}">
        <p14:creationId xmlns:p14="http://schemas.microsoft.com/office/powerpoint/2010/main" val="17315769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500" fill="hold"/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500"/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09600" y="1676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000" b="0" dirty="0">
              <a:latin typeface="Times New Roman" pitchFamily="18" charset="0"/>
            </a:endParaRPr>
          </a:p>
          <a:p>
            <a:pPr eaLnBrk="0" hangingPunct="0"/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39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 Total sales of medicines for humans: € 4.3 billion per year</a:t>
            </a:r>
            <a:br>
              <a:rPr lang="en-US" sz="2400" dirty="0" smtClean="0"/>
            </a:br>
            <a:r>
              <a:rPr lang="en-US" sz="2400" dirty="0" smtClean="0"/>
              <a:t>  (in pharmacies)</a:t>
            </a:r>
          </a:p>
          <a:p>
            <a:pPr marL="3657600" lvl="8" indent="0">
              <a:spcBef>
                <a:spcPct val="0"/>
              </a:spcBef>
              <a:buClr>
                <a:srgbClr val="FF3300"/>
              </a:buClr>
              <a:buNone/>
            </a:pPr>
            <a:r>
              <a:rPr lang="en-US" sz="1200" dirty="0"/>
              <a:t>	</a:t>
            </a:r>
            <a:r>
              <a:rPr lang="en-US" sz="1200" dirty="0" smtClean="0"/>
              <a:t>	          </a:t>
            </a:r>
            <a:r>
              <a:rPr lang="en-US" sz="2400" dirty="0" smtClean="0"/>
              <a:t>Billion per year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 Total sales of tobacco				</a:t>
            </a:r>
            <a:r>
              <a:rPr lang="en-US" sz="2400" dirty="0" smtClean="0"/>
              <a:t>: € ?</a:t>
            </a:r>
            <a:endParaRPr lang="en-US" sz="2400" dirty="0" smtClean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r>
              <a:rPr lang="en-US" sz="2400" dirty="0"/>
              <a:t> Total sales of tobacco				: € </a:t>
            </a:r>
            <a:r>
              <a:rPr lang="en-US" sz="2400" dirty="0" smtClean="0"/>
              <a:t>4.2 </a:t>
            </a:r>
            <a:endParaRPr lang="en-US" sz="2400" dirty="0" smtClean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r>
              <a:rPr lang="en-US" sz="2400" dirty="0"/>
              <a:t> </a:t>
            </a:r>
            <a:r>
              <a:rPr lang="en-US" sz="2400" dirty="0" smtClean="0"/>
              <a:t>Total sales of alcoholic drinks			</a:t>
            </a:r>
            <a:r>
              <a:rPr lang="en-US" sz="2400" dirty="0" smtClean="0"/>
              <a:t>: € ?</a:t>
            </a:r>
            <a:endParaRPr lang="en-US" sz="2400" dirty="0" smtClean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r>
              <a:rPr lang="en-US" sz="2400" dirty="0"/>
              <a:t> Total sales of alcoholic drinks			: € </a:t>
            </a:r>
            <a:r>
              <a:rPr lang="en-US" sz="2400" dirty="0" smtClean="0"/>
              <a:t>3.8</a:t>
            </a:r>
            <a:endParaRPr lang="en-US" sz="2400" dirty="0"/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 Total sales of firework				</a:t>
            </a:r>
            <a:r>
              <a:rPr lang="en-US" sz="2400" dirty="0" smtClean="0"/>
              <a:t>: € ?</a:t>
            </a:r>
            <a:endParaRPr lang="en-US" sz="2400" dirty="0" smtClean="0"/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en-US" sz="2400" dirty="0" smtClean="0"/>
              <a:t> Total </a:t>
            </a:r>
            <a:r>
              <a:rPr lang="en-US" sz="2400" dirty="0"/>
              <a:t>sales of firework				: </a:t>
            </a:r>
            <a:r>
              <a:rPr lang="en-US" sz="2400"/>
              <a:t>€ </a:t>
            </a:r>
            <a:r>
              <a:rPr lang="en-US" sz="2400" smtClean="0"/>
              <a:t>0.068</a:t>
            </a:r>
            <a:endParaRPr lang="en-US" sz="2400" dirty="0"/>
          </a:p>
          <a:p>
            <a:pPr>
              <a:lnSpc>
                <a:spcPct val="150000"/>
              </a:lnSpc>
            </a:pPr>
            <a:endParaRPr lang="en-US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4675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>SALES OF MEDICINES IN THE NETHERLANDS: (2016)</a:t>
            </a:r>
          </a:p>
        </p:txBody>
      </p:sp>
    </p:spTree>
    <p:extLst>
      <p:ext uri="{BB962C8B-B14F-4D97-AF65-F5344CB8AC3E}">
        <p14:creationId xmlns:p14="http://schemas.microsoft.com/office/powerpoint/2010/main" val="2976775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500" fill="hold"/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500"/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91880" y="2833772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99"/>
                </a:solidFill>
                <a:latin typeface="+mj-lt"/>
              </a:rPr>
              <a:t>(Video)</a:t>
            </a:r>
            <a:endParaRPr lang="en-GB" dirty="0">
              <a:solidFill>
                <a:srgbClr val="0000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9890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2788"/>
            <a:ext cx="7772400" cy="41148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FF3300"/>
              </a:buClr>
              <a:buFont typeface="Arial" panose="020B0604020202020204" pitchFamily="34" charset="0"/>
              <a:buChar char="•"/>
            </a:pPr>
            <a:r>
              <a:rPr lang="nl-NL" sz="2400" dirty="0" smtClean="0"/>
              <a:t>Is een industrieel kapitalistisch proces</a:t>
            </a:r>
          </a:p>
          <a:p>
            <a:pPr>
              <a:spcBef>
                <a:spcPct val="0"/>
              </a:spcBef>
              <a:buClr>
                <a:srgbClr val="FF3300"/>
              </a:buClr>
              <a:buFont typeface="Arial" panose="020B0604020202020204" pitchFamily="34" charset="0"/>
              <a:buChar char="•"/>
            </a:pPr>
            <a:endParaRPr lang="nl-NL" sz="2400" dirty="0" smtClean="0"/>
          </a:p>
          <a:p>
            <a:pPr>
              <a:spcBef>
                <a:spcPct val="0"/>
              </a:spcBef>
              <a:buClr>
                <a:srgbClr val="FF3300"/>
              </a:buClr>
              <a:buFont typeface="Arial" panose="020B0604020202020204" pitchFamily="34" charset="0"/>
              <a:buChar char="•"/>
            </a:pPr>
            <a:r>
              <a:rPr lang="nl-NL" sz="2400" dirty="0" smtClean="0"/>
              <a:t>Is een proces met zeer groot financieel risico</a:t>
            </a:r>
          </a:p>
          <a:p>
            <a:pPr>
              <a:spcBef>
                <a:spcPct val="0"/>
              </a:spcBef>
              <a:buClr>
                <a:srgbClr val="FF3300"/>
              </a:buClr>
            </a:pPr>
            <a:endParaRPr lang="nl-NL" sz="2400" dirty="0" smtClean="0"/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574675"/>
            <a:ext cx="8638728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/>
            </a:r>
            <a:br>
              <a:rPr lang="en-US" sz="2800" b="1" dirty="0" smtClean="0">
                <a:solidFill>
                  <a:srgbClr val="000099"/>
                </a:solidFill>
              </a:rPr>
            </a:br>
            <a:r>
              <a:rPr lang="en-US" sz="2800" b="1" dirty="0" smtClean="0">
                <a:solidFill>
                  <a:srgbClr val="000099"/>
                </a:solidFill>
              </a:rPr>
              <a:t>ONTWIKKELEN VAN EEN NIEUW GENEESMIDDEL</a:t>
            </a:r>
            <a:r>
              <a:rPr lang="en-US" sz="3200" b="1" dirty="0" smtClean="0">
                <a:solidFill>
                  <a:srgbClr val="006633"/>
                </a:solidFill>
              </a:rPr>
              <a:t/>
            </a:r>
            <a:br>
              <a:rPr lang="en-US" sz="3200" b="1" dirty="0" smtClean="0">
                <a:solidFill>
                  <a:srgbClr val="006633"/>
                </a:solidFill>
              </a:rPr>
            </a:br>
            <a:endParaRPr lang="en-US" sz="3200" b="1" dirty="0" smtClean="0">
              <a:solidFill>
                <a:srgbClr val="0066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890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2788"/>
            <a:ext cx="7772400" cy="41148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FF33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World wide sale of medicines approximately </a:t>
            </a:r>
            <a:br>
              <a:rPr lang="en-US" sz="2400" dirty="0" smtClean="0"/>
            </a:br>
            <a:r>
              <a:rPr lang="en-US" sz="2400" dirty="0" smtClean="0"/>
              <a:t>$ 1.000.000.000.000 ($ 1 trillion)</a:t>
            </a:r>
            <a:r>
              <a:rPr lang="en-US" sz="2400" dirty="0"/>
              <a:t> per year </a:t>
            </a:r>
            <a:endParaRPr lang="en-US" sz="2400" dirty="0" smtClean="0"/>
          </a:p>
          <a:p>
            <a:pPr>
              <a:spcBef>
                <a:spcPct val="0"/>
              </a:spcBef>
              <a:buClr>
                <a:srgbClr val="FF3300"/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spcBef>
                <a:spcPct val="0"/>
              </a:spcBef>
              <a:buClr>
                <a:srgbClr val="FF33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World wide expenditure on R&amp;D of new medicines                            approximately $ 150.000.000.000 per year </a:t>
            </a:r>
            <a:br>
              <a:rPr lang="en-US" sz="2400" dirty="0" smtClean="0"/>
            </a:br>
            <a:r>
              <a:rPr lang="en-US" sz="2400" dirty="0" smtClean="0"/>
              <a:t>($ 150 billion)</a:t>
            </a:r>
          </a:p>
          <a:p>
            <a:pPr>
              <a:spcBef>
                <a:spcPct val="0"/>
              </a:spcBef>
              <a:buClr>
                <a:srgbClr val="FF3300"/>
              </a:buClr>
            </a:pPr>
            <a:endParaRPr lang="en-US" sz="2400" dirty="0" smtClean="0"/>
          </a:p>
          <a:p>
            <a:pPr>
              <a:spcBef>
                <a:spcPct val="0"/>
              </a:spcBef>
              <a:buClr>
                <a:srgbClr val="FF3300"/>
              </a:buClr>
            </a:pPr>
            <a:r>
              <a:rPr lang="en-US" sz="2400" dirty="0" smtClean="0"/>
              <a:t>Of which costs of clinical research: $ 75.000.000.000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574675"/>
            <a:ext cx="84582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000099"/>
                </a:solidFill>
              </a:rPr>
              <a:t/>
            </a:r>
            <a:br>
              <a:rPr lang="en-US" sz="2800" b="1" dirty="0" smtClean="0">
                <a:solidFill>
                  <a:srgbClr val="000099"/>
                </a:solidFill>
              </a:rPr>
            </a:br>
            <a:r>
              <a:rPr lang="en-US" sz="2800" b="1" dirty="0" smtClean="0">
                <a:solidFill>
                  <a:srgbClr val="000099"/>
                </a:solidFill>
              </a:rPr>
              <a:t>COSTS OF RESEARCH &amp; DEVELOPMENT (2015)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smtClean="0">
                <a:solidFill>
                  <a:srgbClr val="006633"/>
                </a:solidFill>
              </a:rPr>
              <a:t/>
            </a:r>
            <a:br>
              <a:rPr lang="en-US" sz="3200" b="1" dirty="0" smtClean="0">
                <a:solidFill>
                  <a:srgbClr val="006633"/>
                </a:solidFill>
              </a:rPr>
            </a:br>
            <a:endParaRPr lang="en-US" sz="3200" b="1" dirty="0" smtClean="0">
              <a:solidFill>
                <a:srgbClr val="0066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92695"/>
            <a:ext cx="6984776" cy="57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0048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OKE">
  <a:themeElements>
    <a:clrScheme name="JOK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JOK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JOK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OK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OK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OK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OK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OK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OK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F:\DATA\POWERPNT\ALZA\JOKE.PPT</Template>
  <TotalTime>9523</TotalTime>
  <Words>609</Words>
  <Application>Microsoft Office PowerPoint</Application>
  <PresentationFormat>Diavoorstelling (4:3)</PresentationFormat>
  <Paragraphs>218</Paragraphs>
  <Slides>39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39</vt:i4>
      </vt:variant>
    </vt:vector>
  </HeadingPairs>
  <TitlesOfParts>
    <vt:vector size="40" baseType="lpstr">
      <vt:lpstr>JOKE</vt:lpstr>
      <vt:lpstr>PowerPoint-presentatie</vt:lpstr>
      <vt:lpstr>(DURE) GENEESMIDDELEN: TE DUUR?</vt:lpstr>
      <vt:lpstr>PowerPoint-presentatie</vt:lpstr>
      <vt:lpstr>SALES OF MEDICINES IN THE NETHERLANDS: (2016)</vt:lpstr>
      <vt:lpstr>SALES OF MEDICINES IN THE NETHERLANDS: (2016)</vt:lpstr>
      <vt:lpstr>PowerPoint-presentatie</vt:lpstr>
      <vt:lpstr> ONTWIKKELEN VAN EEN NIEUW GENEESMIDDEL </vt:lpstr>
      <vt:lpstr> COSTS OF RESEARCH &amp; DEVELOPMENT (2015)  </vt:lpstr>
      <vt:lpstr>PowerPoint-presentatie</vt:lpstr>
      <vt:lpstr> COSTS OF PHARMA R&amp;D (2015)  </vt:lpstr>
      <vt:lpstr>PowerPoint-presentatie</vt:lpstr>
      <vt:lpstr> TOTAL INDUSTRY R&amp;D vs PHARMA R&amp;D (2)   </vt:lpstr>
      <vt:lpstr>NUMBER OF NEW DRUG APPROVALS</vt:lpstr>
      <vt:lpstr>DEVELOPMENT OF A NEW DRUG</vt:lpstr>
      <vt:lpstr>NEW DRUG: TIME OF DEVELOPMENT</vt:lpstr>
      <vt:lpstr>PowerPoint-presentatie</vt:lpstr>
      <vt:lpstr>PowerPoint-presentatie</vt:lpstr>
      <vt:lpstr>NEW DRUG: DEVELOPMENT COSTS</vt:lpstr>
      <vt:lpstr>NEW DRUG: PATENT LIFE (1)</vt:lpstr>
      <vt:lpstr>NEW DRUG: PATENT LIFE (2)</vt:lpstr>
      <vt:lpstr>SALES OF MEDICINES IN THE NETHERLANDS: BY PRODUCT GROUPE (2016) </vt:lpstr>
      <vt:lpstr>USE OF MEDICINES IN THE NETHERLANDS:  BY PRODUCT GROUPE (2016) </vt:lpstr>
      <vt:lpstr>NEW DRUG: PATENT LIFE (3)</vt:lpstr>
      <vt:lpstr>KOSTEN GEZONDHEIDSZORG (1)</vt:lpstr>
      <vt:lpstr>KOSTEN VAN GEZONDHEIDSZORG (2)</vt:lpstr>
      <vt:lpstr>KOSTEN VAN GENEESMIDDELEN (1)</vt:lpstr>
      <vt:lpstr>PowerPoint-presentatie</vt:lpstr>
      <vt:lpstr>KOSTEN VAN GENEESMIDDELEN (2)</vt:lpstr>
      <vt:lpstr>KOSTEN VAN GENEESMIDDELEN (3)</vt:lpstr>
      <vt:lpstr>KOSTEN VAN GENEESMIDDELEN (4)</vt:lpstr>
      <vt:lpstr>PRIJS VAN GENEESMIDDELEN (1)</vt:lpstr>
      <vt:lpstr>PRIJS VAN GENEESMIDDELEN (2)</vt:lpstr>
      <vt:lpstr>PRIJS VAN GENEESMIDDELEN (3)</vt:lpstr>
      <vt:lpstr>PRIJS VAN GENEESMIDDELEN (4)</vt:lpstr>
      <vt:lpstr>PRIJS VAN GENEESMIDDELEN (5)</vt:lpstr>
      <vt:lpstr>PRIJS VAN GENEESMIDDELEN (6)</vt:lpstr>
      <vt:lpstr>PRIJS VAN GENEESMIDDELEN (7)</vt:lpstr>
      <vt:lpstr>PRIJS VAN GENEESMIDDELEN (8)</vt:lpstr>
      <vt:lpstr>PRIJS VAN GENEESMIDDELEN (9)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Dr. J.H.G. Jonkman</dc:creator>
  <cp:lastModifiedBy>Grietje Hayer</cp:lastModifiedBy>
  <cp:revision>750</cp:revision>
  <cp:lastPrinted>2006-04-28T07:00:20Z</cp:lastPrinted>
  <dcterms:created xsi:type="dcterms:W3CDTF">1997-04-15T07:53:16Z</dcterms:created>
  <dcterms:modified xsi:type="dcterms:W3CDTF">2018-06-06T07:50:05Z</dcterms:modified>
</cp:coreProperties>
</file>